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6" r:id="rId2"/>
    <p:sldId id="257" r:id="rId3"/>
    <p:sldId id="275" r:id="rId4"/>
    <p:sldId id="276" r:id="rId5"/>
    <p:sldId id="318" r:id="rId6"/>
    <p:sldId id="375" r:id="rId7"/>
    <p:sldId id="376" r:id="rId8"/>
    <p:sldId id="344" r:id="rId9"/>
    <p:sldId id="346" r:id="rId10"/>
    <p:sldId id="272" r:id="rId11"/>
    <p:sldId id="271" r:id="rId12"/>
    <p:sldId id="329" r:id="rId13"/>
    <p:sldId id="339" r:id="rId14"/>
    <p:sldId id="340" r:id="rId15"/>
    <p:sldId id="363" r:id="rId16"/>
    <p:sldId id="367" r:id="rId17"/>
    <p:sldId id="368" r:id="rId18"/>
    <p:sldId id="366" r:id="rId19"/>
    <p:sldId id="341"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77" r:id="rId33"/>
    <p:sldId id="373" r:id="rId34"/>
    <p:sldId id="332" r:id="rId35"/>
    <p:sldId id="268" r:id="rId36"/>
    <p:sldId id="267" r:id="rId37"/>
    <p:sldId id="265" r:id="rId38"/>
    <p:sldId id="264" r:id="rId39"/>
    <p:sldId id="263" r:id="rId40"/>
    <p:sldId id="266" r:id="rId41"/>
    <p:sldId id="262" r:id="rId42"/>
    <p:sldId id="261" r:id="rId43"/>
    <p:sldId id="260" r:id="rId44"/>
    <p:sldId id="286" r:id="rId45"/>
    <p:sldId id="381" r:id="rId46"/>
    <p:sldId id="320" r:id="rId47"/>
    <p:sldId id="378" r:id="rId48"/>
    <p:sldId id="372" r:id="rId49"/>
    <p:sldId id="382" r:id="rId50"/>
    <p:sldId id="333" r:id="rId51"/>
    <p:sldId id="321" r:id="rId52"/>
    <p:sldId id="350" r:id="rId53"/>
    <p:sldId id="330" r:id="rId54"/>
    <p:sldId id="337" r:id="rId55"/>
    <p:sldId id="338" r:id="rId56"/>
    <p:sldId id="380" r:id="rId57"/>
    <p:sldId id="383" r:id="rId58"/>
    <p:sldId id="371" r:id="rId59"/>
    <p:sldId id="364" r:id="rId60"/>
    <p:sldId id="343" r:id="rId61"/>
    <p:sldId id="365" r:id="rId62"/>
    <p:sldId id="370" r:id="rId63"/>
    <p:sldId id="283" r:id="rId64"/>
    <p:sldId id="314" r:id="rId65"/>
    <p:sldId id="315" r:id="rId66"/>
    <p:sldId id="316" r:id="rId67"/>
    <p:sldId id="369" r:id="rId68"/>
    <p:sldId id="284" r:id="rId69"/>
    <p:sldId id="285" r:id="rId70"/>
    <p:sldId id="28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57661" autoAdjust="0"/>
  </p:normalViewPr>
  <p:slideViewPr>
    <p:cSldViewPr snapToGrid="0">
      <p:cViewPr varScale="1">
        <p:scale>
          <a:sx n="62" d="100"/>
          <a:sy n="62" d="100"/>
        </p:scale>
        <p:origin x="215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D8517-DF9B-44C7-B998-FF0678F78E63}" type="doc">
      <dgm:prSet loTypeId="urn:microsoft.com/office/officeart/2005/8/layout/pyramid1" loCatId="pyramid" qsTypeId="urn:microsoft.com/office/officeart/2005/8/quickstyle/simple1" qsCatId="simple" csTypeId="urn:microsoft.com/office/officeart/2005/8/colors/accent1_2" csCatId="accent1" phldr="1"/>
      <dgm:spPr/>
    </dgm:pt>
    <dgm:pt modelId="{7539DBC2-2356-4517-82A1-B3AEB7617750}">
      <dgm:prSet phldrT="[Text]" custT="1"/>
      <dgm:spPr/>
      <dgm:t>
        <a:bodyPr/>
        <a:lstStyle/>
        <a:p>
          <a:r>
            <a:rPr lang="en-US" sz="1400" b="1" dirty="0"/>
            <a:t>Successful dredged material management option</a:t>
          </a:r>
        </a:p>
      </dgm:t>
    </dgm:pt>
    <dgm:pt modelId="{2E5D78B3-D280-4BDE-855F-8A8B607AC915}" type="parTrans" cxnId="{AC219B43-DE53-474B-BDD0-B8413708EEE2}">
      <dgm:prSet/>
      <dgm:spPr/>
      <dgm:t>
        <a:bodyPr/>
        <a:lstStyle/>
        <a:p>
          <a:endParaRPr lang="en-US"/>
        </a:p>
      </dgm:t>
    </dgm:pt>
    <dgm:pt modelId="{0356BB3A-39DE-4475-B930-ABCBC5DCFD7B}" type="sibTrans" cxnId="{AC219B43-DE53-474B-BDD0-B8413708EEE2}">
      <dgm:prSet/>
      <dgm:spPr/>
      <dgm:t>
        <a:bodyPr/>
        <a:lstStyle/>
        <a:p>
          <a:endParaRPr lang="en-US"/>
        </a:p>
      </dgm:t>
    </dgm:pt>
    <dgm:pt modelId="{9AF6D964-1172-46FF-97DB-D6F6EFAB6CDF}">
      <dgm:prSet phldrT="[Text]" custT="1"/>
      <dgm:spPr/>
      <dgm:t>
        <a:bodyPr/>
        <a:lstStyle/>
        <a:p>
          <a:r>
            <a:rPr lang="en-US" sz="1400" b="1" dirty="0"/>
            <a:t>Political support</a:t>
          </a:r>
        </a:p>
      </dgm:t>
    </dgm:pt>
    <dgm:pt modelId="{CAF37F24-0DDF-4FED-BB79-63CD928508B7}" type="parTrans" cxnId="{17DE47B2-71E9-452D-AA61-99EC5D203489}">
      <dgm:prSet/>
      <dgm:spPr/>
      <dgm:t>
        <a:bodyPr/>
        <a:lstStyle/>
        <a:p>
          <a:endParaRPr lang="en-US"/>
        </a:p>
      </dgm:t>
    </dgm:pt>
    <dgm:pt modelId="{07799E6D-5AFC-476D-9FD7-C7FA090BC7A2}" type="sibTrans" cxnId="{17DE47B2-71E9-452D-AA61-99EC5D203489}">
      <dgm:prSet/>
      <dgm:spPr/>
      <dgm:t>
        <a:bodyPr/>
        <a:lstStyle/>
        <a:p>
          <a:endParaRPr lang="en-US"/>
        </a:p>
      </dgm:t>
    </dgm:pt>
    <dgm:pt modelId="{012849DF-AA28-4393-AA53-02F45E6E223F}">
      <dgm:prSet phldrT="[Text]" custT="1"/>
      <dgm:spPr/>
      <dgm:t>
        <a:bodyPr/>
        <a:lstStyle/>
        <a:p>
          <a:r>
            <a:rPr lang="en-US" sz="1400" b="1" dirty="0"/>
            <a:t>Sound engineering &amp; science</a:t>
          </a:r>
        </a:p>
      </dgm:t>
    </dgm:pt>
    <dgm:pt modelId="{A0F07F30-9682-4F2C-A3B8-11717C13485E}" type="parTrans" cxnId="{7AAD732F-A62E-41CE-A8FF-1E234B739D79}">
      <dgm:prSet/>
      <dgm:spPr/>
      <dgm:t>
        <a:bodyPr/>
        <a:lstStyle/>
        <a:p>
          <a:endParaRPr lang="en-US"/>
        </a:p>
      </dgm:t>
    </dgm:pt>
    <dgm:pt modelId="{663C16C5-4909-4FBE-837B-F9A6AE6268AC}" type="sibTrans" cxnId="{7AAD732F-A62E-41CE-A8FF-1E234B739D79}">
      <dgm:prSet/>
      <dgm:spPr/>
      <dgm:t>
        <a:bodyPr/>
        <a:lstStyle/>
        <a:p>
          <a:endParaRPr lang="en-US"/>
        </a:p>
      </dgm:t>
    </dgm:pt>
    <dgm:pt modelId="{64DB68E4-5791-49E2-8679-E82B3C44D1BC}">
      <dgm:prSet phldrT="[Text]" custT="1"/>
      <dgm:spPr/>
      <dgm:t>
        <a:bodyPr/>
        <a:lstStyle/>
        <a:p>
          <a:r>
            <a:rPr lang="en-US" sz="1400" b="1" dirty="0"/>
            <a:t>Citizen &amp; other stakeholder support</a:t>
          </a:r>
        </a:p>
      </dgm:t>
    </dgm:pt>
    <dgm:pt modelId="{90CD6796-2EAD-423D-9704-EEDAE62E5E59}" type="parTrans" cxnId="{FEE2520D-77CA-4A86-96A5-A929ABFCDA8E}">
      <dgm:prSet/>
      <dgm:spPr/>
      <dgm:t>
        <a:bodyPr/>
        <a:lstStyle/>
        <a:p>
          <a:endParaRPr lang="en-US"/>
        </a:p>
      </dgm:t>
    </dgm:pt>
    <dgm:pt modelId="{B2693AB7-F2BA-43D8-8314-BD2DD8686FFB}" type="sibTrans" cxnId="{FEE2520D-77CA-4A86-96A5-A929ABFCDA8E}">
      <dgm:prSet/>
      <dgm:spPr/>
      <dgm:t>
        <a:bodyPr/>
        <a:lstStyle/>
        <a:p>
          <a:endParaRPr lang="en-US"/>
        </a:p>
      </dgm:t>
    </dgm:pt>
    <dgm:pt modelId="{FB4590B6-AA8D-4FF4-9E7C-2CFE6170D77C}" type="pres">
      <dgm:prSet presAssocID="{86AD8517-DF9B-44C7-B998-FF0678F78E63}" presName="Name0" presStyleCnt="0">
        <dgm:presLayoutVars>
          <dgm:dir/>
          <dgm:animLvl val="lvl"/>
          <dgm:resizeHandles val="exact"/>
        </dgm:presLayoutVars>
      </dgm:prSet>
      <dgm:spPr/>
    </dgm:pt>
    <dgm:pt modelId="{2FB26F89-FB87-43EC-A067-EA4B8FE6672B}" type="pres">
      <dgm:prSet presAssocID="{7539DBC2-2356-4517-82A1-B3AEB7617750}" presName="Name8" presStyleCnt="0"/>
      <dgm:spPr/>
    </dgm:pt>
    <dgm:pt modelId="{262B9D93-8729-4C52-A380-474F7BD9D53D}" type="pres">
      <dgm:prSet presAssocID="{7539DBC2-2356-4517-82A1-B3AEB7617750}" presName="level" presStyleLbl="node1" presStyleIdx="0" presStyleCnt="4">
        <dgm:presLayoutVars>
          <dgm:chMax val="1"/>
          <dgm:bulletEnabled val="1"/>
        </dgm:presLayoutVars>
      </dgm:prSet>
      <dgm:spPr/>
    </dgm:pt>
    <dgm:pt modelId="{20A5BA7A-4692-4E0E-B7CF-FD1DC179064B}" type="pres">
      <dgm:prSet presAssocID="{7539DBC2-2356-4517-82A1-B3AEB7617750}" presName="levelTx" presStyleLbl="revTx" presStyleIdx="0" presStyleCnt="0">
        <dgm:presLayoutVars>
          <dgm:chMax val="1"/>
          <dgm:bulletEnabled val="1"/>
        </dgm:presLayoutVars>
      </dgm:prSet>
      <dgm:spPr/>
    </dgm:pt>
    <dgm:pt modelId="{692E86B1-1034-4771-A2D5-28545D0FF91A}" type="pres">
      <dgm:prSet presAssocID="{9AF6D964-1172-46FF-97DB-D6F6EFAB6CDF}" presName="Name8" presStyleCnt="0"/>
      <dgm:spPr/>
    </dgm:pt>
    <dgm:pt modelId="{4770A7E3-61D4-4083-82AF-3E13A97967DE}" type="pres">
      <dgm:prSet presAssocID="{9AF6D964-1172-46FF-97DB-D6F6EFAB6CDF}" presName="level" presStyleLbl="node1" presStyleIdx="1" presStyleCnt="4">
        <dgm:presLayoutVars>
          <dgm:chMax val="1"/>
          <dgm:bulletEnabled val="1"/>
        </dgm:presLayoutVars>
      </dgm:prSet>
      <dgm:spPr/>
    </dgm:pt>
    <dgm:pt modelId="{2458FD8F-0064-4D2C-9564-B6EF85F56468}" type="pres">
      <dgm:prSet presAssocID="{9AF6D964-1172-46FF-97DB-D6F6EFAB6CDF}" presName="levelTx" presStyleLbl="revTx" presStyleIdx="0" presStyleCnt="0">
        <dgm:presLayoutVars>
          <dgm:chMax val="1"/>
          <dgm:bulletEnabled val="1"/>
        </dgm:presLayoutVars>
      </dgm:prSet>
      <dgm:spPr/>
    </dgm:pt>
    <dgm:pt modelId="{3C33062C-1691-4B83-9F13-3A5685CE8D6F}" type="pres">
      <dgm:prSet presAssocID="{64DB68E4-5791-49E2-8679-E82B3C44D1BC}" presName="Name8" presStyleCnt="0"/>
      <dgm:spPr/>
    </dgm:pt>
    <dgm:pt modelId="{4816FB26-755F-4AC7-8CEE-78D6FCFD6997}" type="pres">
      <dgm:prSet presAssocID="{64DB68E4-5791-49E2-8679-E82B3C44D1BC}" presName="level" presStyleLbl="node1" presStyleIdx="2" presStyleCnt="4">
        <dgm:presLayoutVars>
          <dgm:chMax val="1"/>
          <dgm:bulletEnabled val="1"/>
        </dgm:presLayoutVars>
      </dgm:prSet>
      <dgm:spPr/>
    </dgm:pt>
    <dgm:pt modelId="{C903AA5D-635C-4610-A23D-4800DAE66980}" type="pres">
      <dgm:prSet presAssocID="{64DB68E4-5791-49E2-8679-E82B3C44D1BC}" presName="levelTx" presStyleLbl="revTx" presStyleIdx="0" presStyleCnt="0">
        <dgm:presLayoutVars>
          <dgm:chMax val="1"/>
          <dgm:bulletEnabled val="1"/>
        </dgm:presLayoutVars>
      </dgm:prSet>
      <dgm:spPr/>
    </dgm:pt>
    <dgm:pt modelId="{4348D55E-C153-47F2-8477-0050DD19E0E8}" type="pres">
      <dgm:prSet presAssocID="{012849DF-AA28-4393-AA53-02F45E6E223F}" presName="Name8" presStyleCnt="0"/>
      <dgm:spPr/>
    </dgm:pt>
    <dgm:pt modelId="{28C089CF-25A7-49C4-B77F-C0F6BF856349}" type="pres">
      <dgm:prSet presAssocID="{012849DF-AA28-4393-AA53-02F45E6E223F}" presName="level" presStyleLbl="node1" presStyleIdx="3" presStyleCnt="4">
        <dgm:presLayoutVars>
          <dgm:chMax val="1"/>
          <dgm:bulletEnabled val="1"/>
        </dgm:presLayoutVars>
      </dgm:prSet>
      <dgm:spPr/>
    </dgm:pt>
    <dgm:pt modelId="{1BFB11C9-4D98-4E04-BA1D-2BC5EA92433B}" type="pres">
      <dgm:prSet presAssocID="{012849DF-AA28-4393-AA53-02F45E6E223F}" presName="levelTx" presStyleLbl="revTx" presStyleIdx="0" presStyleCnt="0">
        <dgm:presLayoutVars>
          <dgm:chMax val="1"/>
          <dgm:bulletEnabled val="1"/>
        </dgm:presLayoutVars>
      </dgm:prSet>
      <dgm:spPr/>
    </dgm:pt>
  </dgm:ptLst>
  <dgm:cxnLst>
    <dgm:cxn modelId="{06BAA30A-2A95-4A51-A7C4-F4B6B0ED15F6}" type="presOf" srcId="{9AF6D964-1172-46FF-97DB-D6F6EFAB6CDF}" destId="{2458FD8F-0064-4D2C-9564-B6EF85F56468}" srcOrd="1" destOrd="0" presId="urn:microsoft.com/office/officeart/2005/8/layout/pyramid1"/>
    <dgm:cxn modelId="{B727630D-73BD-4C3E-9114-F14B8E8E33B5}" type="presOf" srcId="{7539DBC2-2356-4517-82A1-B3AEB7617750}" destId="{262B9D93-8729-4C52-A380-474F7BD9D53D}" srcOrd="0" destOrd="0" presId="urn:microsoft.com/office/officeart/2005/8/layout/pyramid1"/>
    <dgm:cxn modelId="{FEE2520D-77CA-4A86-96A5-A929ABFCDA8E}" srcId="{86AD8517-DF9B-44C7-B998-FF0678F78E63}" destId="{64DB68E4-5791-49E2-8679-E82B3C44D1BC}" srcOrd="2" destOrd="0" parTransId="{90CD6796-2EAD-423D-9704-EEDAE62E5E59}" sibTransId="{B2693AB7-F2BA-43D8-8314-BD2DD8686FFB}"/>
    <dgm:cxn modelId="{DDB2761A-00C9-4BB8-B099-EAB085028791}" type="presOf" srcId="{012849DF-AA28-4393-AA53-02F45E6E223F}" destId="{1BFB11C9-4D98-4E04-BA1D-2BC5EA92433B}" srcOrd="1" destOrd="0" presId="urn:microsoft.com/office/officeart/2005/8/layout/pyramid1"/>
    <dgm:cxn modelId="{7AAD732F-A62E-41CE-A8FF-1E234B739D79}" srcId="{86AD8517-DF9B-44C7-B998-FF0678F78E63}" destId="{012849DF-AA28-4393-AA53-02F45E6E223F}" srcOrd="3" destOrd="0" parTransId="{A0F07F30-9682-4F2C-A3B8-11717C13485E}" sibTransId="{663C16C5-4909-4FBE-837B-F9A6AE6268AC}"/>
    <dgm:cxn modelId="{96953439-534F-4D58-9116-4E0AF2E4188F}" type="presOf" srcId="{86AD8517-DF9B-44C7-B998-FF0678F78E63}" destId="{FB4590B6-AA8D-4FF4-9E7C-2CFE6170D77C}" srcOrd="0" destOrd="0" presId="urn:microsoft.com/office/officeart/2005/8/layout/pyramid1"/>
    <dgm:cxn modelId="{694C1C5E-5F50-4CF7-9941-D402F2F16BB7}" type="presOf" srcId="{64DB68E4-5791-49E2-8679-E82B3C44D1BC}" destId="{4816FB26-755F-4AC7-8CEE-78D6FCFD6997}" srcOrd="0" destOrd="0" presId="urn:microsoft.com/office/officeart/2005/8/layout/pyramid1"/>
    <dgm:cxn modelId="{AC219B43-DE53-474B-BDD0-B8413708EEE2}" srcId="{86AD8517-DF9B-44C7-B998-FF0678F78E63}" destId="{7539DBC2-2356-4517-82A1-B3AEB7617750}" srcOrd="0" destOrd="0" parTransId="{2E5D78B3-D280-4BDE-855F-8A8B607AC915}" sibTransId="{0356BB3A-39DE-4475-B930-ABCBC5DCFD7B}"/>
    <dgm:cxn modelId="{A95ACC82-62ED-408E-93B2-0F069CAB93B5}" type="presOf" srcId="{64DB68E4-5791-49E2-8679-E82B3C44D1BC}" destId="{C903AA5D-635C-4610-A23D-4800DAE66980}" srcOrd="1" destOrd="0" presId="urn:microsoft.com/office/officeart/2005/8/layout/pyramid1"/>
    <dgm:cxn modelId="{17DE47B2-71E9-452D-AA61-99EC5D203489}" srcId="{86AD8517-DF9B-44C7-B998-FF0678F78E63}" destId="{9AF6D964-1172-46FF-97DB-D6F6EFAB6CDF}" srcOrd="1" destOrd="0" parTransId="{CAF37F24-0DDF-4FED-BB79-63CD928508B7}" sibTransId="{07799E6D-5AFC-476D-9FD7-C7FA090BC7A2}"/>
    <dgm:cxn modelId="{4D9CBFDE-DF29-46FB-A05C-135158CED8C6}" type="presOf" srcId="{012849DF-AA28-4393-AA53-02F45E6E223F}" destId="{28C089CF-25A7-49C4-B77F-C0F6BF856349}" srcOrd="0" destOrd="0" presId="urn:microsoft.com/office/officeart/2005/8/layout/pyramid1"/>
    <dgm:cxn modelId="{A48567E9-7716-4743-9D19-23769E08110C}" type="presOf" srcId="{9AF6D964-1172-46FF-97DB-D6F6EFAB6CDF}" destId="{4770A7E3-61D4-4083-82AF-3E13A97967DE}" srcOrd="0" destOrd="0" presId="urn:microsoft.com/office/officeart/2005/8/layout/pyramid1"/>
    <dgm:cxn modelId="{71135AFE-1BF4-4BEF-80E5-81FECA7198AF}" type="presOf" srcId="{7539DBC2-2356-4517-82A1-B3AEB7617750}" destId="{20A5BA7A-4692-4E0E-B7CF-FD1DC179064B}" srcOrd="1" destOrd="0" presId="urn:microsoft.com/office/officeart/2005/8/layout/pyramid1"/>
    <dgm:cxn modelId="{A0D5F8FB-E0ED-4301-955C-2313E8784756}" type="presParOf" srcId="{FB4590B6-AA8D-4FF4-9E7C-2CFE6170D77C}" destId="{2FB26F89-FB87-43EC-A067-EA4B8FE6672B}" srcOrd="0" destOrd="0" presId="urn:microsoft.com/office/officeart/2005/8/layout/pyramid1"/>
    <dgm:cxn modelId="{BD713E07-605F-48F0-BD8B-6862CE196DAF}" type="presParOf" srcId="{2FB26F89-FB87-43EC-A067-EA4B8FE6672B}" destId="{262B9D93-8729-4C52-A380-474F7BD9D53D}" srcOrd="0" destOrd="0" presId="urn:microsoft.com/office/officeart/2005/8/layout/pyramid1"/>
    <dgm:cxn modelId="{B796AEB8-76BD-4DC4-9A9D-6EA0F04A174C}" type="presParOf" srcId="{2FB26F89-FB87-43EC-A067-EA4B8FE6672B}" destId="{20A5BA7A-4692-4E0E-B7CF-FD1DC179064B}" srcOrd="1" destOrd="0" presId="urn:microsoft.com/office/officeart/2005/8/layout/pyramid1"/>
    <dgm:cxn modelId="{1C1A4128-1930-4EED-85F1-21868FEC6D40}" type="presParOf" srcId="{FB4590B6-AA8D-4FF4-9E7C-2CFE6170D77C}" destId="{692E86B1-1034-4771-A2D5-28545D0FF91A}" srcOrd="1" destOrd="0" presId="urn:microsoft.com/office/officeart/2005/8/layout/pyramid1"/>
    <dgm:cxn modelId="{235B369D-5027-4AC2-A6C8-E570E600C4F2}" type="presParOf" srcId="{692E86B1-1034-4771-A2D5-28545D0FF91A}" destId="{4770A7E3-61D4-4083-82AF-3E13A97967DE}" srcOrd="0" destOrd="0" presId="urn:microsoft.com/office/officeart/2005/8/layout/pyramid1"/>
    <dgm:cxn modelId="{C04554B3-1C52-43E1-9165-8BBFDDF50523}" type="presParOf" srcId="{692E86B1-1034-4771-A2D5-28545D0FF91A}" destId="{2458FD8F-0064-4D2C-9564-B6EF85F56468}" srcOrd="1" destOrd="0" presId="urn:microsoft.com/office/officeart/2005/8/layout/pyramid1"/>
    <dgm:cxn modelId="{40C818C6-6DFD-4877-A827-DF81941A02B6}" type="presParOf" srcId="{FB4590B6-AA8D-4FF4-9E7C-2CFE6170D77C}" destId="{3C33062C-1691-4B83-9F13-3A5685CE8D6F}" srcOrd="2" destOrd="0" presId="urn:microsoft.com/office/officeart/2005/8/layout/pyramid1"/>
    <dgm:cxn modelId="{91B2617C-2342-4198-A563-1FE169608F10}" type="presParOf" srcId="{3C33062C-1691-4B83-9F13-3A5685CE8D6F}" destId="{4816FB26-755F-4AC7-8CEE-78D6FCFD6997}" srcOrd="0" destOrd="0" presId="urn:microsoft.com/office/officeart/2005/8/layout/pyramid1"/>
    <dgm:cxn modelId="{D5C812E4-B2ED-4454-A695-E0728E283873}" type="presParOf" srcId="{3C33062C-1691-4B83-9F13-3A5685CE8D6F}" destId="{C903AA5D-635C-4610-A23D-4800DAE66980}" srcOrd="1" destOrd="0" presId="urn:microsoft.com/office/officeart/2005/8/layout/pyramid1"/>
    <dgm:cxn modelId="{11328B18-2115-4A47-B823-111DAF84090F}" type="presParOf" srcId="{FB4590B6-AA8D-4FF4-9E7C-2CFE6170D77C}" destId="{4348D55E-C153-47F2-8477-0050DD19E0E8}" srcOrd="3" destOrd="0" presId="urn:microsoft.com/office/officeart/2005/8/layout/pyramid1"/>
    <dgm:cxn modelId="{DDE7E790-9857-4601-989F-BDDF62E419E2}" type="presParOf" srcId="{4348D55E-C153-47F2-8477-0050DD19E0E8}" destId="{28C089CF-25A7-49C4-B77F-C0F6BF856349}" srcOrd="0" destOrd="0" presId="urn:microsoft.com/office/officeart/2005/8/layout/pyramid1"/>
    <dgm:cxn modelId="{79A36279-DFC2-4CA8-A906-BCDC7E42AC5E}" type="presParOf" srcId="{4348D55E-C153-47F2-8477-0050DD19E0E8}" destId="{1BFB11C9-4D98-4E04-BA1D-2BC5EA92433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DCFFD2-6DBC-445E-91F6-B60A37592228}" type="doc">
      <dgm:prSet loTypeId="urn:microsoft.com/office/officeart/2005/8/layout/process2" loCatId="process" qsTypeId="urn:microsoft.com/office/officeart/2005/8/quickstyle/simple1" qsCatId="simple" csTypeId="urn:microsoft.com/office/officeart/2005/8/colors/accent1_2" csCatId="accent1" phldr="1"/>
      <dgm:spPr/>
    </dgm:pt>
    <dgm:pt modelId="{3BE56DDB-6A81-4993-8FF4-0C3BF27780EA}">
      <dgm:prSet custT="1"/>
      <dgm:spPr>
        <a:solidFill>
          <a:schemeClr val="accent1"/>
        </a:solidFill>
      </dgm:spPr>
      <dgm:t>
        <a:bodyPr/>
        <a:lstStyle/>
        <a:p>
          <a:r>
            <a:rPr lang="en-US" sz="1800" dirty="0"/>
            <a:t>The USGS 2012 report on groundwater in the vicinity of the Pearce Creek DMCF indicated high levels of various contaminants influenced by past operations at the Pearce Creek DMCF.</a:t>
          </a:r>
        </a:p>
      </dgm:t>
    </dgm:pt>
    <dgm:pt modelId="{8099D07E-3CF9-4CC6-947F-4DAF30C730D2}" type="parTrans" cxnId="{DFBB2D40-B30F-4F54-8B88-F0A7E5646BBE}">
      <dgm:prSet/>
      <dgm:spPr/>
      <dgm:t>
        <a:bodyPr/>
        <a:lstStyle/>
        <a:p>
          <a:endParaRPr lang="en-US"/>
        </a:p>
      </dgm:t>
    </dgm:pt>
    <dgm:pt modelId="{2B4343A1-088D-4194-964D-EE4CB3D4B329}" type="sibTrans" cxnId="{DFBB2D40-B30F-4F54-8B88-F0A7E5646BBE}">
      <dgm:prSet/>
      <dgm:spPr>
        <a:solidFill>
          <a:schemeClr val="accent3">
            <a:lumMod val="60000"/>
            <a:lumOff val="40000"/>
          </a:schemeClr>
        </a:solidFill>
      </dgm:spPr>
      <dgm:t>
        <a:bodyPr/>
        <a:lstStyle/>
        <a:p>
          <a:endParaRPr lang="en-US"/>
        </a:p>
      </dgm:t>
    </dgm:pt>
    <dgm:pt modelId="{DD0240AE-6B33-4FED-9B27-969B1A31FD1D}">
      <dgm:prSet custT="1"/>
      <dgm:spPr>
        <a:solidFill>
          <a:schemeClr val="accent1"/>
        </a:solidFill>
      </dgm:spPr>
      <dgm:t>
        <a:bodyPr/>
        <a:lstStyle/>
        <a:p>
          <a:r>
            <a:rPr lang="en-US" sz="1800" dirty="0"/>
            <a:t>Following the USGS report, CENAP modeling verified the direction of groundwater flow and identified the “zone of influence.” </a:t>
          </a:r>
        </a:p>
      </dgm:t>
    </dgm:pt>
    <dgm:pt modelId="{5307A6F4-B5A0-4AC1-B57F-9FE237DF648F}" type="parTrans" cxnId="{B9DEDEC1-D480-4069-98A1-4F75ADCF979C}">
      <dgm:prSet/>
      <dgm:spPr/>
      <dgm:t>
        <a:bodyPr/>
        <a:lstStyle/>
        <a:p>
          <a:endParaRPr lang="en-US"/>
        </a:p>
      </dgm:t>
    </dgm:pt>
    <dgm:pt modelId="{0F266D8A-0799-418B-A4ED-12A9C828BD30}" type="sibTrans" cxnId="{B9DEDEC1-D480-4069-98A1-4F75ADCF979C}">
      <dgm:prSet/>
      <dgm:spPr>
        <a:solidFill>
          <a:schemeClr val="accent3">
            <a:lumMod val="60000"/>
            <a:lumOff val="40000"/>
          </a:schemeClr>
        </a:solidFill>
      </dgm:spPr>
      <dgm:t>
        <a:bodyPr/>
        <a:lstStyle/>
        <a:p>
          <a:endParaRPr lang="en-US"/>
        </a:p>
      </dgm:t>
    </dgm:pt>
    <dgm:pt modelId="{4DFA51A8-9AC5-466B-B45E-9FDB526A6C45}">
      <dgm:prSet custT="1"/>
      <dgm:spPr>
        <a:solidFill>
          <a:schemeClr val="accent1"/>
        </a:solidFill>
      </dgm:spPr>
      <dgm:t>
        <a:bodyPr/>
        <a:lstStyle/>
        <a:p>
          <a:r>
            <a:rPr lang="en-US" sz="1800" dirty="0"/>
            <a:t>Due to the potential for continued long-term movement of groundwater away from the DMCF and toward the homeowner wells, the </a:t>
          </a:r>
          <a:r>
            <a:rPr lang="en-US" sz="1800" b="0" i="0" dirty="0"/>
            <a:t>MPA agreed to fund a waterline </a:t>
          </a:r>
          <a:r>
            <a:rPr lang="en-US" sz="1800" dirty="0"/>
            <a:t>to provide a potable water supply to those residents in the identified zone of influence.</a:t>
          </a:r>
        </a:p>
      </dgm:t>
    </dgm:pt>
    <dgm:pt modelId="{4640CFBD-AC6D-4F2C-A6EA-6CC273E3BAF5}" type="parTrans" cxnId="{C81554B6-502A-4E68-B99E-6B56CE4D8A44}">
      <dgm:prSet/>
      <dgm:spPr/>
      <dgm:t>
        <a:bodyPr/>
        <a:lstStyle/>
        <a:p>
          <a:endParaRPr lang="en-US"/>
        </a:p>
      </dgm:t>
    </dgm:pt>
    <dgm:pt modelId="{E1E8C959-E225-4DFA-ABF0-747FEA4B4309}" type="sibTrans" cxnId="{C81554B6-502A-4E68-B99E-6B56CE4D8A44}">
      <dgm:prSet/>
      <dgm:spPr/>
      <dgm:t>
        <a:bodyPr/>
        <a:lstStyle/>
        <a:p>
          <a:endParaRPr lang="en-US"/>
        </a:p>
      </dgm:t>
    </dgm:pt>
    <dgm:pt modelId="{4A7CCCFB-184F-4779-8872-BBE6DC6DE8FA}">
      <dgm:prSet custT="1"/>
      <dgm:spPr>
        <a:solidFill>
          <a:schemeClr val="accent1"/>
        </a:solidFill>
      </dgm:spPr>
      <dgm:t>
        <a:bodyPr/>
        <a:lstStyle/>
        <a:p>
          <a:r>
            <a:rPr lang="en-US" sz="1800" dirty="0"/>
            <a:t>Subsequent to these reports being issued, the Cecil County Health Department conducted more extensive well sampling and analysis within the zone of influence. </a:t>
          </a:r>
        </a:p>
      </dgm:t>
    </dgm:pt>
    <dgm:pt modelId="{26A0102D-3E69-4A92-BBAC-DD553D57B080}" type="parTrans" cxnId="{6530AB8D-8BAE-48A6-B8BD-A7465FEFC57E}">
      <dgm:prSet/>
      <dgm:spPr/>
      <dgm:t>
        <a:bodyPr/>
        <a:lstStyle/>
        <a:p>
          <a:endParaRPr lang="en-US"/>
        </a:p>
      </dgm:t>
    </dgm:pt>
    <dgm:pt modelId="{176AE696-32AF-4DBD-95D0-A9CB24C9B95E}" type="sibTrans" cxnId="{6530AB8D-8BAE-48A6-B8BD-A7465FEFC57E}">
      <dgm:prSet/>
      <dgm:spPr>
        <a:solidFill>
          <a:schemeClr val="accent3">
            <a:lumMod val="60000"/>
            <a:lumOff val="40000"/>
          </a:schemeClr>
        </a:solidFill>
      </dgm:spPr>
      <dgm:t>
        <a:bodyPr/>
        <a:lstStyle/>
        <a:p>
          <a:endParaRPr lang="en-US"/>
        </a:p>
      </dgm:t>
    </dgm:pt>
    <dgm:pt modelId="{BBE5AC5B-775D-4530-8C53-019C9160FB19}" type="pres">
      <dgm:prSet presAssocID="{B3DCFFD2-6DBC-445E-91F6-B60A37592228}" presName="linearFlow" presStyleCnt="0">
        <dgm:presLayoutVars>
          <dgm:resizeHandles val="exact"/>
        </dgm:presLayoutVars>
      </dgm:prSet>
      <dgm:spPr/>
    </dgm:pt>
    <dgm:pt modelId="{CBB4374C-FA22-4145-BBD1-4B5AE4D777DF}" type="pres">
      <dgm:prSet presAssocID="{3BE56DDB-6A81-4993-8FF4-0C3BF27780EA}" presName="node" presStyleLbl="node1" presStyleIdx="0" presStyleCnt="4" custScaleX="235532" custLinFactNeighborX="-1434" custLinFactNeighborY="-538">
        <dgm:presLayoutVars>
          <dgm:bulletEnabled val="1"/>
        </dgm:presLayoutVars>
      </dgm:prSet>
      <dgm:spPr/>
    </dgm:pt>
    <dgm:pt modelId="{0B1505C0-9D9B-4931-AA17-F10429662A10}" type="pres">
      <dgm:prSet presAssocID="{2B4343A1-088D-4194-964D-EE4CB3D4B329}" presName="sibTrans" presStyleLbl="sibTrans2D1" presStyleIdx="0" presStyleCnt="3"/>
      <dgm:spPr/>
    </dgm:pt>
    <dgm:pt modelId="{F5E05A2E-0EF6-46B8-BAB5-63C4F91CCB23}" type="pres">
      <dgm:prSet presAssocID="{2B4343A1-088D-4194-964D-EE4CB3D4B329}" presName="connectorText" presStyleLbl="sibTrans2D1" presStyleIdx="0" presStyleCnt="3"/>
      <dgm:spPr/>
    </dgm:pt>
    <dgm:pt modelId="{A3013C4D-514C-484E-A913-CAC606B42727}" type="pres">
      <dgm:prSet presAssocID="{DD0240AE-6B33-4FED-9B27-969B1A31FD1D}" presName="node" presStyleLbl="node1" presStyleIdx="1" presStyleCnt="4" custScaleX="234933">
        <dgm:presLayoutVars>
          <dgm:bulletEnabled val="1"/>
        </dgm:presLayoutVars>
      </dgm:prSet>
      <dgm:spPr/>
    </dgm:pt>
    <dgm:pt modelId="{1ED29100-4C4A-43B3-B240-DE6D79BFB0FE}" type="pres">
      <dgm:prSet presAssocID="{0F266D8A-0799-418B-A4ED-12A9C828BD30}" presName="sibTrans" presStyleLbl="sibTrans2D1" presStyleIdx="1" presStyleCnt="3"/>
      <dgm:spPr/>
    </dgm:pt>
    <dgm:pt modelId="{A1B0136D-FA39-4944-AE93-311F22F858F0}" type="pres">
      <dgm:prSet presAssocID="{0F266D8A-0799-418B-A4ED-12A9C828BD30}" presName="connectorText" presStyleLbl="sibTrans2D1" presStyleIdx="1" presStyleCnt="3"/>
      <dgm:spPr/>
    </dgm:pt>
    <dgm:pt modelId="{6023B04A-6262-4ABE-B17A-B0E7A3136507}" type="pres">
      <dgm:prSet presAssocID="{4A7CCCFB-184F-4779-8872-BBE6DC6DE8FA}" presName="node" presStyleLbl="node1" presStyleIdx="2" presStyleCnt="4" custScaleX="234066">
        <dgm:presLayoutVars>
          <dgm:bulletEnabled val="1"/>
        </dgm:presLayoutVars>
      </dgm:prSet>
      <dgm:spPr/>
    </dgm:pt>
    <dgm:pt modelId="{040B278D-8325-4541-8709-F3CFC15A5A95}" type="pres">
      <dgm:prSet presAssocID="{176AE696-32AF-4DBD-95D0-A9CB24C9B95E}" presName="sibTrans" presStyleLbl="sibTrans2D1" presStyleIdx="2" presStyleCnt="3"/>
      <dgm:spPr/>
    </dgm:pt>
    <dgm:pt modelId="{4E6F53EE-D808-4618-AC59-FB2D39B57167}" type="pres">
      <dgm:prSet presAssocID="{176AE696-32AF-4DBD-95D0-A9CB24C9B95E}" presName="connectorText" presStyleLbl="sibTrans2D1" presStyleIdx="2" presStyleCnt="3"/>
      <dgm:spPr/>
    </dgm:pt>
    <dgm:pt modelId="{0852FF2F-0CA1-440F-8CF0-B32DFF24F1BE}" type="pres">
      <dgm:prSet presAssocID="{4DFA51A8-9AC5-466B-B45E-9FDB526A6C45}" presName="node" presStyleLbl="node1" presStyleIdx="3" presStyleCnt="4" custScaleX="232332" custScaleY="162406">
        <dgm:presLayoutVars>
          <dgm:bulletEnabled val="1"/>
        </dgm:presLayoutVars>
      </dgm:prSet>
      <dgm:spPr/>
    </dgm:pt>
  </dgm:ptLst>
  <dgm:cxnLst>
    <dgm:cxn modelId="{FD8F8A2E-10EF-45AD-9864-799831B35C7E}" type="presOf" srcId="{2B4343A1-088D-4194-964D-EE4CB3D4B329}" destId="{F5E05A2E-0EF6-46B8-BAB5-63C4F91CCB23}" srcOrd="1" destOrd="0" presId="urn:microsoft.com/office/officeart/2005/8/layout/process2"/>
    <dgm:cxn modelId="{EC7A8037-D45E-4C3B-85A4-C15698A7D2E4}" type="presOf" srcId="{3BE56DDB-6A81-4993-8FF4-0C3BF27780EA}" destId="{CBB4374C-FA22-4145-BBD1-4B5AE4D777DF}" srcOrd="0" destOrd="0" presId="urn:microsoft.com/office/officeart/2005/8/layout/process2"/>
    <dgm:cxn modelId="{DFBB2D40-B30F-4F54-8B88-F0A7E5646BBE}" srcId="{B3DCFFD2-6DBC-445E-91F6-B60A37592228}" destId="{3BE56DDB-6A81-4993-8FF4-0C3BF27780EA}" srcOrd="0" destOrd="0" parTransId="{8099D07E-3CF9-4CC6-947F-4DAF30C730D2}" sibTransId="{2B4343A1-088D-4194-964D-EE4CB3D4B329}"/>
    <dgm:cxn modelId="{E29B8B65-0FC3-4AC4-9BF3-DECFA6C05BC3}" type="presOf" srcId="{176AE696-32AF-4DBD-95D0-A9CB24C9B95E}" destId="{040B278D-8325-4541-8709-F3CFC15A5A95}" srcOrd="0" destOrd="0" presId="urn:microsoft.com/office/officeart/2005/8/layout/process2"/>
    <dgm:cxn modelId="{E5FD1E69-2AC1-425B-8DC8-47A89510540C}" type="presOf" srcId="{DD0240AE-6B33-4FED-9B27-969B1A31FD1D}" destId="{A3013C4D-514C-484E-A913-CAC606B42727}" srcOrd="0" destOrd="0" presId="urn:microsoft.com/office/officeart/2005/8/layout/process2"/>
    <dgm:cxn modelId="{6FF4458B-3077-42B4-88AB-9EE799057826}" type="presOf" srcId="{4A7CCCFB-184F-4779-8872-BBE6DC6DE8FA}" destId="{6023B04A-6262-4ABE-B17A-B0E7A3136507}" srcOrd="0" destOrd="0" presId="urn:microsoft.com/office/officeart/2005/8/layout/process2"/>
    <dgm:cxn modelId="{6530AB8D-8BAE-48A6-B8BD-A7465FEFC57E}" srcId="{B3DCFFD2-6DBC-445E-91F6-B60A37592228}" destId="{4A7CCCFB-184F-4779-8872-BBE6DC6DE8FA}" srcOrd="2" destOrd="0" parTransId="{26A0102D-3E69-4A92-BBAC-DD553D57B080}" sibTransId="{176AE696-32AF-4DBD-95D0-A9CB24C9B95E}"/>
    <dgm:cxn modelId="{9B527BA2-7636-45DF-B07C-C0757B2D8446}" type="presOf" srcId="{2B4343A1-088D-4194-964D-EE4CB3D4B329}" destId="{0B1505C0-9D9B-4931-AA17-F10429662A10}" srcOrd="0" destOrd="0" presId="urn:microsoft.com/office/officeart/2005/8/layout/process2"/>
    <dgm:cxn modelId="{B209CAB1-7AF0-4551-B882-5C8BEFE777DA}" type="presOf" srcId="{0F266D8A-0799-418B-A4ED-12A9C828BD30}" destId="{1ED29100-4C4A-43B3-B240-DE6D79BFB0FE}" srcOrd="0" destOrd="0" presId="urn:microsoft.com/office/officeart/2005/8/layout/process2"/>
    <dgm:cxn modelId="{C81554B6-502A-4E68-B99E-6B56CE4D8A44}" srcId="{B3DCFFD2-6DBC-445E-91F6-B60A37592228}" destId="{4DFA51A8-9AC5-466B-B45E-9FDB526A6C45}" srcOrd="3" destOrd="0" parTransId="{4640CFBD-AC6D-4F2C-A6EA-6CC273E3BAF5}" sibTransId="{E1E8C959-E225-4DFA-ABF0-747FEA4B4309}"/>
    <dgm:cxn modelId="{B9DEDEC1-D480-4069-98A1-4F75ADCF979C}" srcId="{B3DCFFD2-6DBC-445E-91F6-B60A37592228}" destId="{DD0240AE-6B33-4FED-9B27-969B1A31FD1D}" srcOrd="1" destOrd="0" parTransId="{5307A6F4-B5A0-4AC1-B57F-9FE237DF648F}" sibTransId="{0F266D8A-0799-418B-A4ED-12A9C828BD30}"/>
    <dgm:cxn modelId="{4D2291CA-0F08-4EE1-8CCF-10A5816C2CB2}" type="presOf" srcId="{B3DCFFD2-6DBC-445E-91F6-B60A37592228}" destId="{BBE5AC5B-775D-4530-8C53-019C9160FB19}" srcOrd="0" destOrd="0" presId="urn:microsoft.com/office/officeart/2005/8/layout/process2"/>
    <dgm:cxn modelId="{74F972DC-3439-4281-A052-109FBD1215EA}" type="presOf" srcId="{176AE696-32AF-4DBD-95D0-A9CB24C9B95E}" destId="{4E6F53EE-D808-4618-AC59-FB2D39B57167}" srcOrd="1" destOrd="0" presId="urn:microsoft.com/office/officeart/2005/8/layout/process2"/>
    <dgm:cxn modelId="{6877E8EF-5DE5-4525-AB79-C61732633AE1}" type="presOf" srcId="{4DFA51A8-9AC5-466B-B45E-9FDB526A6C45}" destId="{0852FF2F-0CA1-440F-8CF0-B32DFF24F1BE}" srcOrd="0" destOrd="0" presId="urn:microsoft.com/office/officeart/2005/8/layout/process2"/>
    <dgm:cxn modelId="{2FFD0FF5-9B4E-4855-A70C-675D2A6C64F2}" type="presOf" srcId="{0F266D8A-0799-418B-A4ED-12A9C828BD30}" destId="{A1B0136D-FA39-4944-AE93-311F22F858F0}" srcOrd="1" destOrd="0" presId="urn:microsoft.com/office/officeart/2005/8/layout/process2"/>
    <dgm:cxn modelId="{F52F1E36-85F0-49D3-8FBB-B6342E923AAA}" type="presParOf" srcId="{BBE5AC5B-775D-4530-8C53-019C9160FB19}" destId="{CBB4374C-FA22-4145-BBD1-4B5AE4D777DF}" srcOrd="0" destOrd="0" presId="urn:microsoft.com/office/officeart/2005/8/layout/process2"/>
    <dgm:cxn modelId="{9C642A5F-B5DE-4639-A66C-9ECC07C0FFBB}" type="presParOf" srcId="{BBE5AC5B-775D-4530-8C53-019C9160FB19}" destId="{0B1505C0-9D9B-4931-AA17-F10429662A10}" srcOrd="1" destOrd="0" presId="urn:microsoft.com/office/officeart/2005/8/layout/process2"/>
    <dgm:cxn modelId="{9DC302C5-D696-4F61-85A3-40F9F6C09E67}" type="presParOf" srcId="{0B1505C0-9D9B-4931-AA17-F10429662A10}" destId="{F5E05A2E-0EF6-46B8-BAB5-63C4F91CCB23}" srcOrd="0" destOrd="0" presId="urn:microsoft.com/office/officeart/2005/8/layout/process2"/>
    <dgm:cxn modelId="{438E4417-CA2F-4B3D-ABCA-96DC5D0558CA}" type="presParOf" srcId="{BBE5AC5B-775D-4530-8C53-019C9160FB19}" destId="{A3013C4D-514C-484E-A913-CAC606B42727}" srcOrd="2" destOrd="0" presId="urn:microsoft.com/office/officeart/2005/8/layout/process2"/>
    <dgm:cxn modelId="{BBC4C295-1A10-47C1-81F1-0D9B59A497A2}" type="presParOf" srcId="{BBE5AC5B-775D-4530-8C53-019C9160FB19}" destId="{1ED29100-4C4A-43B3-B240-DE6D79BFB0FE}" srcOrd="3" destOrd="0" presId="urn:microsoft.com/office/officeart/2005/8/layout/process2"/>
    <dgm:cxn modelId="{82F2570B-BC69-4D15-B720-46A07676A7D4}" type="presParOf" srcId="{1ED29100-4C4A-43B3-B240-DE6D79BFB0FE}" destId="{A1B0136D-FA39-4944-AE93-311F22F858F0}" srcOrd="0" destOrd="0" presId="urn:microsoft.com/office/officeart/2005/8/layout/process2"/>
    <dgm:cxn modelId="{4FE1CE07-C85D-4D3E-92BC-6C79D3E812D5}" type="presParOf" srcId="{BBE5AC5B-775D-4530-8C53-019C9160FB19}" destId="{6023B04A-6262-4ABE-B17A-B0E7A3136507}" srcOrd="4" destOrd="0" presId="urn:microsoft.com/office/officeart/2005/8/layout/process2"/>
    <dgm:cxn modelId="{95994820-545F-44E3-826D-B56392A27B99}" type="presParOf" srcId="{BBE5AC5B-775D-4530-8C53-019C9160FB19}" destId="{040B278D-8325-4541-8709-F3CFC15A5A95}" srcOrd="5" destOrd="0" presId="urn:microsoft.com/office/officeart/2005/8/layout/process2"/>
    <dgm:cxn modelId="{21A8CD9C-8ABF-4F8D-A04D-2256A65ED3B2}" type="presParOf" srcId="{040B278D-8325-4541-8709-F3CFC15A5A95}" destId="{4E6F53EE-D808-4618-AC59-FB2D39B57167}" srcOrd="0" destOrd="0" presId="urn:microsoft.com/office/officeart/2005/8/layout/process2"/>
    <dgm:cxn modelId="{D9B47AF9-BB4A-4A43-AD8A-A58B0586C1F7}" type="presParOf" srcId="{BBE5AC5B-775D-4530-8C53-019C9160FB19}" destId="{0852FF2F-0CA1-440F-8CF0-B32DFF24F1BE}" srcOrd="6"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9D93-8729-4C52-A380-474F7BD9D53D}">
      <dsp:nvSpPr>
        <dsp:cNvPr id="0" name=""/>
        <dsp:cNvSpPr/>
      </dsp:nvSpPr>
      <dsp:spPr>
        <a:xfrm>
          <a:off x="3086099" y="0"/>
          <a:ext cx="2057400" cy="1131490"/>
        </a:xfrm>
        <a:prstGeom prst="trapezoid">
          <a:avLst>
            <a:gd name="adj" fmla="val 909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Successful dredged material management option</a:t>
          </a:r>
        </a:p>
      </dsp:txBody>
      <dsp:txXfrm>
        <a:off x="3086099" y="0"/>
        <a:ext cx="2057400" cy="1131490"/>
      </dsp:txXfrm>
    </dsp:sp>
    <dsp:sp modelId="{4770A7E3-61D4-4083-82AF-3E13A97967DE}">
      <dsp:nvSpPr>
        <dsp:cNvPr id="0" name=""/>
        <dsp:cNvSpPr/>
      </dsp:nvSpPr>
      <dsp:spPr>
        <a:xfrm>
          <a:off x="2057400" y="1131490"/>
          <a:ext cx="4114800" cy="1131490"/>
        </a:xfrm>
        <a:prstGeom prst="trapezoid">
          <a:avLst>
            <a:gd name="adj" fmla="val 909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Political support</a:t>
          </a:r>
        </a:p>
      </dsp:txBody>
      <dsp:txXfrm>
        <a:off x="2777489" y="1131490"/>
        <a:ext cx="2674620" cy="1131490"/>
      </dsp:txXfrm>
    </dsp:sp>
    <dsp:sp modelId="{4816FB26-755F-4AC7-8CEE-78D6FCFD6997}">
      <dsp:nvSpPr>
        <dsp:cNvPr id="0" name=""/>
        <dsp:cNvSpPr/>
      </dsp:nvSpPr>
      <dsp:spPr>
        <a:xfrm>
          <a:off x="1028699" y="2262981"/>
          <a:ext cx="6172200" cy="1131490"/>
        </a:xfrm>
        <a:prstGeom prst="trapezoid">
          <a:avLst>
            <a:gd name="adj" fmla="val 909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Citizen &amp; other stakeholder support</a:t>
          </a:r>
        </a:p>
      </dsp:txBody>
      <dsp:txXfrm>
        <a:off x="2108834" y="2262981"/>
        <a:ext cx="4011930" cy="1131490"/>
      </dsp:txXfrm>
    </dsp:sp>
    <dsp:sp modelId="{28C089CF-25A7-49C4-B77F-C0F6BF856349}">
      <dsp:nvSpPr>
        <dsp:cNvPr id="0" name=""/>
        <dsp:cNvSpPr/>
      </dsp:nvSpPr>
      <dsp:spPr>
        <a:xfrm>
          <a:off x="0" y="3394471"/>
          <a:ext cx="8229600" cy="1131490"/>
        </a:xfrm>
        <a:prstGeom prst="trapezoid">
          <a:avLst>
            <a:gd name="adj" fmla="val 9091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Sound engineering &amp; science</a:t>
          </a:r>
        </a:p>
      </dsp:txBody>
      <dsp:txXfrm>
        <a:off x="1440179" y="3394471"/>
        <a:ext cx="5349240" cy="1131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4374C-FA22-4145-BBD1-4B5AE4D777DF}">
      <dsp:nvSpPr>
        <dsp:cNvPr id="0" name=""/>
        <dsp:cNvSpPr/>
      </dsp:nvSpPr>
      <dsp:spPr>
        <a:xfrm>
          <a:off x="437395" y="3594"/>
          <a:ext cx="8169729" cy="86715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USGS 2012 report on groundwater in the vicinity of the Pearce Creek DMCF indicated high levels of various contaminants influenced by past operations at the Pearce Creek DMCF.</a:t>
          </a:r>
        </a:p>
      </dsp:txBody>
      <dsp:txXfrm>
        <a:off x="462793" y="28992"/>
        <a:ext cx="8118933" cy="816361"/>
      </dsp:txXfrm>
    </dsp:sp>
    <dsp:sp modelId="{0B1505C0-9D9B-4931-AA17-F10429662A10}">
      <dsp:nvSpPr>
        <dsp:cNvPr id="0" name=""/>
        <dsp:cNvSpPr/>
      </dsp:nvSpPr>
      <dsp:spPr>
        <a:xfrm rot="5268840">
          <a:off x="4383544" y="893596"/>
          <a:ext cx="327171" cy="39022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428192" y="925156"/>
        <a:ext cx="234132" cy="229020"/>
      </dsp:txXfrm>
    </dsp:sp>
    <dsp:sp modelId="{A3013C4D-514C-484E-A913-CAC606B42727}">
      <dsp:nvSpPr>
        <dsp:cNvPr id="0" name=""/>
        <dsp:cNvSpPr/>
      </dsp:nvSpPr>
      <dsp:spPr>
        <a:xfrm>
          <a:off x="497524" y="1306662"/>
          <a:ext cx="8148951" cy="86715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Following the USGS report, CENAP modeling verified the direction of groundwater flow and identified the “zone of influence.” </a:t>
          </a:r>
        </a:p>
      </dsp:txBody>
      <dsp:txXfrm>
        <a:off x="522922" y="1332060"/>
        <a:ext cx="8098155" cy="816361"/>
      </dsp:txXfrm>
    </dsp:sp>
    <dsp:sp modelId="{1ED29100-4C4A-43B3-B240-DE6D79BFB0FE}">
      <dsp:nvSpPr>
        <dsp:cNvPr id="0" name=""/>
        <dsp:cNvSpPr/>
      </dsp:nvSpPr>
      <dsp:spPr>
        <a:xfrm rot="5400000">
          <a:off x="4409408" y="2195498"/>
          <a:ext cx="325183" cy="39022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454934" y="2228017"/>
        <a:ext cx="234132" cy="227628"/>
      </dsp:txXfrm>
    </dsp:sp>
    <dsp:sp modelId="{6023B04A-6262-4ABE-B17A-B0E7A3136507}">
      <dsp:nvSpPr>
        <dsp:cNvPr id="0" name=""/>
        <dsp:cNvSpPr/>
      </dsp:nvSpPr>
      <dsp:spPr>
        <a:xfrm>
          <a:off x="512560" y="2607398"/>
          <a:ext cx="8118878" cy="86715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Subsequent to these reports being issued, the Cecil County Health Department conducted more extensive well sampling and analysis within the zone of influence. </a:t>
          </a:r>
        </a:p>
      </dsp:txBody>
      <dsp:txXfrm>
        <a:off x="537958" y="2632796"/>
        <a:ext cx="8068082" cy="816361"/>
      </dsp:txXfrm>
    </dsp:sp>
    <dsp:sp modelId="{040B278D-8325-4541-8709-F3CFC15A5A95}">
      <dsp:nvSpPr>
        <dsp:cNvPr id="0" name=""/>
        <dsp:cNvSpPr/>
      </dsp:nvSpPr>
      <dsp:spPr>
        <a:xfrm rot="5400000">
          <a:off x="4409408" y="3496234"/>
          <a:ext cx="325183" cy="39022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454934" y="3528753"/>
        <a:ext cx="234132" cy="227628"/>
      </dsp:txXfrm>
    </dsp:sp>
    <dsp:sp modelId="{0852FF2F-0CA1-440F-8CF0-B32DFF24F1BE}">
      <dsp:nvSpPr>
        <dsp:cNvPr id="0" name=""/>
        <dsp:cNvSpPr/>
      </dsp:nvSpPr>
      <dsp:spPr>
        <a:xfrm>
          <a:off x="542633" y="3908133"/>
          <a:ext cx="8058732" cy="1408315"/>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Due to the potential for continued long-term movement of groundwater away from the DMCF and toward the homeowner wells, the </a:t>
          </a:r>
          <a:r>
            <a:rPr lang="en-US" sz="1800" b="0" i="0" kern="1200" dirty="0"/>
            <a:t>MPA agreed to fund a waterline </a:t>
          </a:r>
          <a:r>
            <a:rPr lang="en-US" sz="1800" kern="1200" dirty="0"/>
            <a:t>to provide a potable water supply to those residents in the identified zone of influence.</a:t>
          </a:r>
        </a:p>
      </dsp:txBody>
      <dsp:txXfrm>
        <a:off x="583881" y="3949381"/>
        <a:ext cx="7976236" cy="13258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DB6E9-72A3-4A06-AB11-7C37679631DD}" type="datetimeFigureOut">
              <a:rPr lang="en-US" smtClean="0"/>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AA04D-B9CF-4EE4-B56B-D876CCE59DEE}" type="slidenum">
              <a:rPr lang="en-US" smtClean="0"/>
              <a:t>‹#›</a:t>
            </a:fld>
            <a:endParaRPr lang="en-US"/>
          </a:p>
        </p:txBody>
      </p:sp>
    </p:spTree>
    <p:extLst>
      <p:ext uri="{BB962C8B-B14F-4D97-AF65-F5344CB8AC3E}">
        <p14:creationId xmlns:p14="http://schemas.microsoft.com/office/powerpoint/2010/main" val="143669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Font typeface="Arial" panose="020B0604020202020204" pitchFamily="34" charset="0"/>
              <a:buChar char="•"/>
            </a:pPr>
            <a:r>
              <a:rPr lang="en-US" sz="1200" dirty="0">
                <a:latin typeface="Calibri" pitchFamily="34" charset="0"/>
                <a:cs typeface="Calibri" pitchFamily="34" charset="0"/>
              </a:rPr>
              <a:t>Most of us are not soldiers</a:t>
            </a:r>
          </a:p>
          <a:p>
            <a:pPr>
              <a:spcBef>
                <a:spcPts val="1200"/>
              </a:spcBef>
              <a:buFont typeface="Arial" panose="020B0604020202020204" pitchFamily="34" charset="0"/>
              <a:buChar char="•"/>
            </a:pPr>
            <a:r>
              <a:rPr lang="en-US" sz="1200" dirty="0">
                <a:latin typeface="Calibri" pitchFamily="34" charset="0"/>
                <a:cs typeface="Calibri" pitchFamily="34" charset="0"/>
              </a:rPr>
              <a:t>Many of us are not engineers</a:t>
            </a:r>
          </a:p>
          <a:p>
            <a:pPr>
              <a:spcBef>
                <a:spcPts val="1200"/>
              </a:spcBef>
              <a:buFont typeface="Arial" panose="020B0604020202020204" pitchFamily="34" charset="0"/>
              <a:buChar char="•"/>
            </a:pPr>
            <a:r>
              <a:rPr lang="en-US" sz="1200" dirty="0">
                <a:latin typeface="Calibri" pitchFamily="34" charset="0"/>
                <a:cs typeface="Calibri" pitchFamily="34" charset="0"/>
              </a:rPr>
              <a:t>We contract for construction</a:t>
            </a:r>
          </a:p>
          <a:p>
            <a:pPr>
              <a:spcBef>
                <a:spcPts val="1200"/>
              </a:spcBef>
              <a:buFont typeface="Arial" panose="020B0604020202020204" pitchFamily="34" charset="0"/>
              <a:buChar char="•"/>
            </a:pPr>
            <a:r>
              <a:rPr lang="en-US" sz="1200" dirty="0">
                <a:latin typeface="Calibri" pitchFamily="34" charset="0"/>
                <a:cs typeface="Calibri" pitchFamily="34" charset="0"/>
              </a:rPr>
              <a:t>We don't work just for the Army</a:t>
            </a:r>
          </a:p>
          <a:p>
            <a:pPr>
              <a:spcBef>
                <a:spcPts val="1200"/>
              </a:spcBef>
              <a:buFont typeface="Arial" panose="020B0604020202020204" pitchFamily="34" charset="0"/>
              <a:buChar char="•"/>
            </a:pPr>
            <a:r>
              <a:rPr lang="en-US" sz="1200" dirty="0">
                <a:latin typeface="Calibri" pitchFamily="34" charset="0"/>
                <a:cs typeface="Calibri" pitchFamily="34" charset="0"/>
              </a:rPr>
              <a:t>Our boundaries are based on watersheds</a:t>
            </a:r>
          </a:p>
          <a:p>
            <a:pPr>
              <a:spcBef>
                <a:spcPts val="1200"/>
              </a:spcBef>
              <a:buFont typeface="Arial" panose="020B0604020202020204" pitchFamily="34" charset="0"/>
              <a:buChar char="•"/>
            </a:pPr>
            <a:r>
              <a:rPr lang="en-US" sz="1200" dirty="0">
                <a:latin typeface="Calibri" pitchFamily="34" charset="0"/>
                <a:cs typeface="Calibri" pitchFamily="34" charset="0"/>
              </a:rPr>
              <a:t>Most of our own projects are water-related</a:t>
            </a:r>
          </a:p>
          <a:p>
            <a:pPr>
              <a:spcBef>
                <a:spcPts val="1200"/>
              </a:spcBef>
              <a:buFont typeface="Arial" panose="020B0604020202020204" pitchFamily="34" charset="0"/>
              <a:buChar char="•"/>
            </a:pPr>
            <a:r>
              <a:rPr lang="en-US" sz="1200" dirty="0">
                <a:latin typeface="Calibri" pitchFamily="34" charset="0"/>
                <a:cs typeface="Calibri" pitchFamily="34" charset="0"/>
              </a:rPr>
              <a:t>And projects drive the Corps (not vice versa)</a:t>
            </a:r>
          </a:p>
          <a:p>
            <a:endParaRPr lang="en-US" dirty="0"/>
          </a:p>
          <a:p>
            <a:pPr marL="346075" indent="-346075">
              <a:spcBef>
                <a:spcPts val="1800"/>
              </a:spcBef>
            </a:pPr>
            <a:r>
              <a:rPr lang="en-US" sz="1200" dirty="0"/>
              <a:t>Deliver </a:t>
            </a:r>
            <a:r>
              <a:rPr lang="en-US" sz="1200" b="1" dirty="0">
                <a:solidFill>
                  <a:srgbClr val="ED2E38"/>
                </a:solidFill>
              </a:rPr>
              <a:t>vital engineering solutions</a:t>
            </a:r>
            <a:endParaRPr lang="en-US" sz="1200" dirty="0">
              <a:solidFill>
                <a:srgbClr val="ED2E38"/>
              </a:solidFill>
            </a:endParaRPr>
          </a:p>
          <a:p>
            <a:pPr marL="346075" indent="-346075">
              <a:spcBef>
                <a:spcPts val="1800"/>
              </a:spcBef>
            </a:pPr>
            <a:r>
              <a:rPr lang="en-US" sz="1200" dirty="0"/>
              <a:t>in collaboration </a:t>
            </a:r>
            <a:r>
              <a:rPr lang="en-US" sz="1200" b="1" dirty="0">
                <a:solidFill>
                  <a:srgbClr val="ED2E38"/>
                </a:solidFill>
              </a:rPr>
              <a:t>with our partners</a:t>
            </a:r>
          </a:p>
          <a:p>
            <a:pPr marL="346075" indent="-346075">
              <a:spcBef>
                <a:spcPts val="1800"/>
              </a:spcBef>
            </a:pPr>
            <a:r>
              <a:rPr lang="en-US" sz="1200" dirty="0"/>
              <a:t>to </a:t>
            </a:r>
            <a:r>
              <a:rPr lang="en-US" sz="1200" b="1" dirty="0">
                <a:solidFill>
                  <a:srgbClr val="ED2E38"/>
                </a:solidFill>
              </a:rPr>
              <a:t>secure our Nation</a:t>
            </a:r>
            <a:r>
              <a:rPr lang="en-US" sz="1200" dirty="0"/>
              <a:t>,</a:t>
            </a:r>
          </a:p>
          <a:p>
            <a:pPr marL="346075" indent="-346075">
              <a:spcBef>
                <a:spcPts val="1800"/>
              </a:spcBef>
            </a:pPr>
            <a:r>
              <a:rPr lang="en-US" sz="1200" b="1" dirty="0">
                <a:solidFill>
                  <a:srgbClr val="ED2E38"/>
                </a:solidFill>
              </a:rPr>
              <a:t>energize our economy</a:t>
            </a:r>
            <a:r>
              <a:rPr lang="en-US" sz="1200" dirty="0"/>
              <a:t>,</a:t>
            </a:r>
          </a:p>
          <a:p>
            <a:pPr marL="346075" indent="-346075">
              <a:spcBef>
                <a:spcPts val="1800"/>
              </a:spcBef>
            </a:pPr>
            <a:r>
              <a:rPr lang="en-US" sz="1200" dirty="0"/>
              <a:t>and </a:t>
            </a:r>
            <a:r>
              <a:rPr lang="en-US" sz="1200" b="1" dirty="0">
                <a:solidFill>
                  <a:srgbClr val="ED2E38"/>
                </a:solidFill>
              </a:rPr>
              <a:t>reduce risk from disaster</a:t>
            </a:r>
            <a:r>
              <a:rPr lang="en-US" sz="120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7</a:t>
            </a:fld>
            <a:endParaRPr lang="en-US"/>
          </a:p>
        </p:txBody>
      </p:sp>
    </p:spTree>
    <p:extLst>
      <p:ext uri="{BB962C8B-B14F-4D97-AF65-F5344CB8AC3E}">
        <p14:creationId xmlns:p14="http://schemas.microsoft.com/office/powerpoint/2010/main" val="420421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49</a:t>
            </a:fld>
            <a:endParaRPr lang="en-US"/>
          </a:p>
        </p:txBody>
      </p:sp>
    </p:spTree>
    <p:extLst>
      <p:ext uri="{BB962C8B-B14F-4D97-AF65-F5344CB8AC3E}">
        <p14:creationId xmlns:p14="http://schemas.microsoft.com/office/powerpoint/2010/main" val="412371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keep our marine highway safe, efficient and open for business we must ensure, along with our partners at the Army Corps of Engineers, that the federal navigation channels are “dredged” periodically. Here at the Port of Baltimore we have a 50’ channel system, positioning us well and competitively with other East Coast ports to receive those post-Panamax vessels coming through the expanded Panama Canal. </a:t>
            </a:r>
          </a:p>
        </p:txBody>
      </p:sp>
      <p:sp>
        <p:nvSpPr>
          <p:cNvPr id="4" name="Slide Number Placeholder 3"/>
          <p:cNvSpPr>
            <a:spLocks noGrp="1"/>
          </p:cNvSpPr>
          <p:nvPr>
            <p:ph type="sldNum" sz="quarter" idx="10"/>
          </p:nvPr>
        </p:nvSpPr>
        <p:spPr/>
        <p:txBody>
          <a:bodyPr/>
          <a:lstStyle/>
          <a:p>
            <a:fld id="{1C6DF416-698B-44DF-9797-9BABF7D6EA52}" type="slidenum">
              <a:rPr lang="en-US" smtClean="0"/>
              <a:pPr/>
              <a:t>8</a:t>
            </a:fld>
            <a:endParaRPr lang="en-US" dirty="0"/>
          </a:p>
        </p:txBody>
      </p:sp>
    </p:spTree>
    <p:extLst>
      <p:ext uri="{BB962C8B-B14F-4D97-AF65-F5344CB8AC3E}">
        <p14:creationId xmlns:p14="http://schemas.microsoft.com/office/powerpoint/2010/main" val="266287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like our sister agency State Highway Administration is responsible for keeping the roadways and highways safe, efficient and open for business by plowing the snow each winter, we must work to remove the sediment that has been deposited in our channels – however, unlike SHA, our snow comes year round, and must be placed somewhere – but never melts! </a:t>
            </a:r>
          </a:p>
          <a:p>
            <a:endParaRPr lang="en-US" dirty="0"/>
          </a:p>
          <a:p>
            <a:r>
              <a:rPr lang="en-US" dirty="0"/>
              <a:t>With over 130 miles of dredged channels that can amount to almost 5 million cubic yards of sediment dredged each year – that would fill Ravens stadium more than two times – in just one year! </a:t>
            </a:r>
          </a:p>
        </p:txBody>
      </p:sp>
      <p:sp>
        <p:nvSpPr>
          <p:cNvPr id="4" name="Slide Number Placeholder 3"/>
          <p:cNvSpPr>
            <a:spLocks noGrp="1"/>
          </p:cNvSpPr>
          <p:nvPr>
            <p:ph type="sldNum" sz="quarter" idx="10"/>
          </p:nvPr>
        </p:nvSpPr>
        <p:spPr/>
        <p:txBody>
          <a:bodyPr/>
          <a:lstStyle/>
          <a:p>
            <a:fld id="{1C6DF416-698B-44DF-9797-9BABF7D6EA52}" type="slidenum">
              <a:rPr lang="en-US" smtClean="0"/>
              <a:pPr/>
              <a:t>9</a:t>
            </a:fld>
            <a:endParaRPr lang="en-US" dirty="0"/>
          </a:p>
        </p:txBody>
      </p:sp>
    </p:spTree>
    <p:extLst>
      <p:ext uri="{BB962C8B-B14F-4D97-AF65-F5344CB8AC3E}">
        <p14:creationId xmlns:p14="http://schemas.microsoft.com/office/powerpoint/2010/main" val="299773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60" indent="-256032">
              <a:spcBef>
                <a:spcPts val="400"/>
              </a:spcBef>
              <a:buClr>
                <a:schemeClr val="accent1"/>
              </a:buClr>
              <a:buSzPct val="68000"/>
              <a:buFont typeface="Wingdings 3"/>
              <a:buChar char=""/>
            </a:pPr>
            <a:r>
              <a:rPr lang="en-US" sz="1200" dirty="0"/>
              <a:t>Base Dike Widening –contractor, Bowen and Kron  executed the contract on July 19</a:t>
            </a:r>
            <a:r>
              <a:rPr lang="en-US" sz="1200" baseline="30000" dirty="0"/>
              <a:t>th</a:t>
            </a:r>
            <a:r>
              <a:rPr lang="en-US" sz="1200" dirty="0"/>
              <a:t>, with MES for final execution, $29.4 million.</a:t>
            </a:r>
          </a:p>
          <a:p>
            <a:pPr marL="365760" indent="-256032">
              <a:spcBef>
                <a:spcPts val="400"/>
              </a:spcBef>
              <a:buClr>
                <a:schemeClr val="accent1"/>
              </a:buClr>
              <a:buSzPct val="68000"/>
              <a:buFont typeface="Wingdings 3"/>
              <a:buChar char=""/>
            </a:pPr>
            <a:endParaRPr lang="en-US" sz="1200" dirty="0"/>
          </a:p>
          <a:p>
            <a:pPr marL="822960" lvl="1" indent="-256032">
              <a:spcBef>
                <a:spcPts val="400"/>
              </a:spcBef>
              <a:buClr>
                <a:schemeClr val="accent1"/>
              </a:buClr>
              <a:buSzPct val="68000"/>
              <a:buFont typeface="Wingdings 3"/>
              <a:buChar char=""/>
            </a:pPr>
            <a:r>
              <a:rPr lang="en-US" sz="1200" dirty="0"/>
              <a:t>Construction is estimated to start in Fall 2018. (current schedule anticipates mobilization in September 2018)</a:t>
            </a:r>
          </a:p>
          <a:p>
            <a:pPr marL="822960" lvl="1" indent="-256032">
              <a:spcBef>
                <a:spcPts val="400"/>
              </a:spcBef>
              <a:buClr>
                <a:schemeClr val="accent1"/>
              </a:buClr>
              <a:buSzPct val="68000"/>
              <a:buFont typeface="Wingdings 3"/>
              <a:buChar char=""/>
            </a:pPr>
            <a:endParaRPr lang="en-US" sz="1200" dirty="0"/>
          </a:p>
          <a:p>
            <a:pPr marL="566928" lvl="1" indent="0">
              <a:spcBef>
                <a:spcPts val="400"/>
              </a:spcBef>
              <a:buClr>
                <a:schemeClr val="accent1"/>
              </a:buClr>
              <a:buSzPct val="68000"/>
              <a:buFontTx/>
              <a:buNone/>
            </a:pPr>
            <a:endParaRPr lang="en-US" sz="1200" dirty="0"/>
          </a:p>
          <a:p>
            <a:pPr marL="365760" indent="-256032">
              <a:spcBef>
                <a:spcPts val="400"/>
              </a:spcBef>
              <a:buClr>
                <a:schemeClr val="accent1"/>
              </a:buClr>
              <a:buSzPct val="68000"/>
              <a:buFont typeface="Wingdings 3"/>
              <a:buChar char=""/>
            </a:pPr>
            <a:r>
              <a:rPr lang="en-US" sz="1200" dirty="0"/>
              <a:t>+60’ Dike Raising 30% design plans received for review on July 18, 2018.</a:t>
            </a:r>
          </a:p>
          <a:p>
            <a:pPr marL="109728" indent="0">
              <a:spcBef>
                <a:spcPts val="400"/>
              </a:spcBef>
              <a:buClr>
                <a:schemeClr val="accent1"/>
              </a:buClr>
              <a:buSzPct val="68000"/>
              <a:buFontTx/>
              <a:buNone/>
            </a:pPr>
            <a:endParaRPr lang="en-US" sz="1200" dirty="0"/>
          </a:p>
          <a:p>
            <a:pPr marL="365760" indent="-256032">
              <a:spcBef>
                <a:spcPts val="400"/>
              </a:spcBef>
              <a:buClr>
                <a:schemeClr val="accent1"/>
              </a:buClr>
              <a:buSzPct val="68000"/>
              <a:buFont typeface="Wingdings 3"/>
              <a:buChar char=""/>
            </a:pPr>
            <a:r>
              <a:rPr lang="en-US" sz="1200" dirty="0"/>
              <a:t>Phase I of the Upland Remediation has been completed and was approved by MDE as complete on July 11, 2018.</a:t>
            </a:r>
          </a:p>
          <a:p>
            <a:pPr marL="365760" indent="-256032">
              <a:spcBef>
                <a:spcPts val="400"/>
              </a:spcBef>
              <a:buClr>
                <a:schemeClr val="accent1"/>
              </a:buClr>
              <a:buSzPct val="68000"/>
              <a:buFont typeface="Wingdings 3"/>
              <a:buChar char=""/>
            </a:pPr>
            <a:endParaRPr lang="en-US" sz="1200" baseline="0" dirty="0"/>
          </a:p>
          <a:p>
            <a:pPr marL="365760" indent="-256032">
              <a:spcBef>
                <a:spcPts val="400"/>
              </a:spcBef>
              <a:buClr>
                <a:schemeClr val="accent1"/>
              </a:buClr>
              <a:buSzPct val="68000"/>
              <a:buFont typeface="Wingdings 3"/>
              <a:buChar char=""/>
            </a:pPr>
            <a:r>
              <a:rPr lang="en-US" baseline="0" dirty="0"/>
              <a:t>In case needed:</a:t>
            </a:r>
            <a:endParaRPr lang="en-US" dirty="0">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dirty="0"/>
          </a:p>
          <a:p>
            <a:pPr marL="914400" lvl="2" indent="0">
              <a:buFont typeface="Arial" panose="020B0604020202020204" pitchFamily="34" charset="0"/>
              <a:buNone/>
            </a:pPr>
            <a:r>
              <a:rPr lang="en-US" b="1" dirty="0">
                <a:latin typeface="Calibri" panose="020F0502020204030204" pitchFamily="34" charset="0"/>
                <a:ea typeface="Calibri" panose="020F0502020204030204" pitchFamily="34" charset="0"/>
              </a:rPr>
              <a:t>Upland Remediation Phase I </a:t>
            </a:r>
            <a:r>
              <a:rPr lang="en-US" b="1" u="sng" dirty="0">
                <a:latin typeface="Calibri" panose="020F0502020204030204" pitchFamily="34" charset="0"/>
                <a:ea typeface="Calibri" panose="020F0502020204030204" pitchFamily="34" charset="0"/>
              </a:rPr>
              <a:t>total</a:t>
            </a:r>
            <a:r>
              <a:rPr lang="en-US" b="1" dirty="0">
                <a:latin typeface="Calibri" panose="020F0502020204030204" pitchFamily="34" charset="0"/>
                <a:ea typeface="Calibri" panose="020F0502020204030204" pitchFamily="34" charset="0"/>
              </a:rPr>
              <a:t> - $5.93M</a:t>
            </a:r>
          </a:p>
          <a:p>
            <a:pPr marL="914400" lvl="2" indent="0">
              <a:buFont typeface="Arial" panose="020B0604020202020204" pitchFamily="34" charset="0"/>
              <a:buNone/>
            </a:pPr>
            <a:endParaRPr lang="en-US" b="1" dirty="0">
              <a:latin typeface="Calibri" panose="020F0502020204030204" pitchFamily="34" charset="0"/>
              <a:ea typeface="Calibri" panose="020F0502020204030204" pitchFamily="34" charset="0"/>
            </a:endParaRPr>
          </a:p>
          <a:p>
            <a:pPr marL="914400" lvl="2" indent="0">
              <a:buFont typeface="Arial" panose="020B0604020202020204" pitchFamily="34" charset="0"/>
              <a:buNone/>
            </a:pPr>
            <a:r>
              <a:rPr lang="en-US" b="1" dirty="0">
                <a:latin typeface="Calibri" panose="020F0502020204030204" pitchFamily="34" charset="0"/>
                <a:ea typeface="Calibri" panose="020F0502020204030204" pitchFamily="34" charset="0"/>
              </a:rPr>
              <a:t>Upland Remediation Phase II has started and is </a:t>
            </a:r>
            <a:r>
              <a:rPr lang="en-US" dirty="0">
                <a:latin typeface="Calibri" panose="020F0502020204030204" pitchFamily="34" charset="0"/>
                <a:ea typeface="Calibri" panose="020F0502020204030204" pitchFamily="34" charset="0"/>
              </a:rPr>
              <a:t>– </a:t>
            </a:r>
            <a:r>
              <a:rPr lang="en-US" b="1" dirty="0">
                <a:latin typeface="Calibri" panose="020F0502020204030204" pitchFamily="34" charset="0"/>
                <a:ea typeface="Calibri" panose="020F0502020204030204" pitchFamily="34" charset="0"/>
              </a:rPr>
              <a:t>Estimated $4.40M</a:t>
            </a:r>
            <a:r>
              <a:rPr lang="en-US" dirty="0">
                <a:latin typeface="Calibri" panose="020F0502020204030204" pitchFamily="34" charset="0"/>
                <a:ea typeface="Calibri" panose="020F0502020204030204" pitchFamily="34" charset="0"/>
              </a:rPr>
              <a:t> </a:t>
            </a:r>
            <a:endParaRPr lang="en-US" sz="1200" dirty="0"/>
          </a:p>
          <a:p>
            <a:endParaRPr lang="en-US" baseline="0" dirty="0"/>
          </a:p>
        </p:txBody>
      </p:sp>
      <p:sp>
        <p:nvSpPr>
          <p:cNvPr id="4" name="Slide Number Placeholder 3"/>
          <p:cNvSpPr>
            <a:spLocks noGrp="1"/>
          </p:cNvSpPr>
          <p:nvPr>
            <p:ph type="sldNum" sz="quarter" idx="10"/>
          </p:nvPr>
        </p:nvSpPr>
        <p:spPr/>
        <p:txBody>
          <a:bodyPr/>
          <a:lstStyle/>
          <a:p>
            <a:fld id="{F28A6FA6-1C77-45BB-87FA-1B533A51AEB6}" type="slidenum">
              <a:rPr lang="en-US" smtClean="0"/>
              <a:pPr/>
              <a:t>12</a:t>
            </a:fld>
            <a:endParaRPr lang="en-US" dirty="0"/>
          </a:p>
        </p:txBody>
      </p:sp>
    </p:spTree>
    <p:extLst>
      <p:ext uri="{BB962C8B-B14F-4D97-AF65-F5344CB8AC3E}">
        <p14:creationId xmlns:p14="http://schemas.microsoft.com/office/powerpoint/2010/main" val="216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 Army Corps of Engineers Philadelphia District (CENAP) is the agency responsible nationwide for dredging navigation channels, including the Chesapeake &amp; Delaware (C&amp;D) Canal. The C&amp;D Canal is an important transit route to and from the Port of Baltimore, one of Maryland's leading economic engines. In 1937 the USACE purchased nearly 1,000 acres of farmland bordering Pearce Creek for use as a containment site for dredged material from the C&amp;D Canal approach channels. </a:t>
            </a:r>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13</a:t>
            </a:fld>
            <a:endParaRPr lang="en-US"/>
          </a:p>
        </p:txBody>
      </p:sp>
    </p:spTree>
    <p:extLst>
      <p:ext uri="{BB962C8B-B14F-4D97-AF65-F5344CB8AC3E}">
        <p14:creationId xmlns:p14="http://schemas.microsoft.com/office/powerpoint/2010/main" val="403932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6DF416-698B-44DF-9797-9BABF7D6EA52}"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54349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en-US" dirty="0"/>
              <a:t>MES study (1995): prepared for MPA and CENAP - initial investigations on groundwater in the PC area based on concern expressed by WVS residents to MDE. Study indicated low Ph, high sulfate &amp; metal concentrations. Cause of these groundwater conditions is inconclusive. </a:t>
            </a:r>
          </a:p>
          <a:p>
            <a:pPr marL="0" lvl="0" indent="0">
              <a:buNone/>
            </a:pPr>
            <a:endParaRPr lang="en-US" dirty="0"/>
          </a:p>
          <a:p>
            <a:pPr marL="228600" lvl="0" indent="-228600">
              <a:buAutoNum type="arabicPeriod" startAt="2"/>
            </a:pPr>
            <a:r>
              <a:rPr lang="en-US" dirty="0"/>
              <a:t>USACE study (1996): In response to MDE concerns of groundwater impacts from the PC DMCF, USACE conducted a study to address concerns of possible groundwater contamination. Findings indicated that the Elk River/Chesapeake Bay is the primary recharge source for the local aquifers and water quality was low at all locations sampled. Due to the low vertical hydraulic conductivity observed during the pump tests, USACE does not believe the DMCF poses a threat to local groundwater quality. </a:t>
            </a:r>
          </a:p>
          <a:p>
            <a:pPr marL="0" lvl="0" indent="0">
              <a:buNone/>
            </a:pPr>
            <a:endParaRPr lang="en-US" dirty="0"/>
          </a:p>
          <a:p>
            <a:pPr marL="228600" lvl="0" indent="-228600">
              <a:buAutoNum type="arabicPeriod" startAt="2"/>
            </a:pPr>
            <a:r>
              <a:rPr lang="en-US" dirty="0"/>
              <a:t>USGS study (2012): included the observation of 52 wells, which included both monitoring wells and domestic wells.  Data indicated that the DMCF has </a:t>
            </a:r>
            <a:r>
              <a:rPr lang="en-US" i="1" dirty="0"/>
              <a:t>influenced</a:t>
            </a:r>
            <a:r>
              <a:rPr lang="en-US" dirty="0"/>
              <a:t> groundwater contamination in the </a:t>
            </a:r>
            <a:r>
              <a:rPr lang="en-US" dirty="0" err="1"/>
              <a:t>Magothy</a:t>
            </a:r>
            <a:r>
              <a:rPr lang="en-US" dirty="0"/>
              <a:t> and upper Patapsco aquifers (shallow water-bearing zone) where the confining unit is thin or missing.  The DMCF serves as a recharge area for the underlying aquifers and contributes to elevated concentrations of dissolved solids but also a geochemical driver of redox processes, which enable the mobilization and transport of redox-sensitive metals and nutrients.  No evidence that the upper Patapsco aquifer in the deep water-bearing zone has been impacted by the DMCF.  </a:t>
            </a:r>
          </a:p>
          <a:p>
            <a:pPr lvl="1"/>
            <a:r>
              <a:rPr lang="en-US" sz="1200" kern="1200" dirty="0">
                <a:solidFill>
                  <a:schemeClr val="tx1"/>
                </a:solidFill>
                <a:effectLst/>
                <a:latin typeface="+mn-lt"/>
                <a:ea typeface="+mn-ea"/>
                <a:cs typeface="+mn-cs"/>
              </a:rPr>
              <a:t>- Secondary drinking water regulations exceedances: manganese, sulfate, pH, turbidity, TDS, chloride, aluminum, &amp; iron </a:t>
            </a:r>
          </a:p>
          <a:p>
            <a:pPr lvl="1"/>
            <a:r>
              <a:rPr lang="en-US" sz="1200" kern="1200" dirty="0">
                <a:solidFill>
                  <a:schemeClr val="tx1"/>
                </a:solidFill>
                <a:effectLst/>
                <a:latin typeface="+mn-lt"/>
                <a:ea typeface="+mn-ea"/>
                <a:cs typeface="+mn-cs"/>
              </a:rPr>
              <a:t>- Health Advisory Levels exceedances: manganese, nickel, sodium, sulfate, strontium, &amp; zinc</a:t>
            </a:r>
          </a:p>
          <a:p>
            <a:pPr lvl="1"/>
            <a:r>
              <a:rPr lang="en-US" sz="1200" kern="1200" dirty="0">
                <a:solidFill>
                  <a:schemeClr val="tx1"/>
                </a:solidFill>
                <a:effectLst/>
                <a:latin typeface="+mn-lt"/>
                <a:ea typeface="+mn-ea"/>
                <a:cs typeface="+mn-cs"/>
              </a:rPr>
              <a:t>- Max Contaminant Levels exceedances: beryllium, arsenic, thallium, &amp; cadmium </a:t>
            </a:r>
          </a:p>
          <a:p>
            <a:pPr marL="628650" lvl="1" indent="-171450">
              <a:buFontTx/>
              <a:buChar char="-"/>
            </a:pPr>
            <a:r>
              <a:rPr lang="en-US" sz="1200" kern="1200" dirty="0">
                <a:solidFill>
                  <a:schemeClr val="tx1"/>
                </a:solidFill>
                <a:effectLst/>
                <a:latin typeface="+mn-lt"/>
                <a:ea typeface="+mn-ea"/>
                <a:cs typeface="+mn-cs"/>
              </a:rPr>
              <a:t>Study also indicated low pH and high TDS in the aquifers, which can contribute to the mobilization of metals that naturally exist in the soil, bringing them into solution in the groundwater. </a:t>
            </a:r>
          </a:p>
          <a:p>
            <a:pPr marL="171450" lvl="0" indent="-171450">
              <a:buFontTx/>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Following USGS report, CENAP conducted a groundwater modeling study to determine the direction of groundwater flow and identified the “zone of influence” – groundwater flows away from the DMCF towards the south, west, and southwest directions.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CCHD sampling (2013): included sampling of 152 domestic wells and tested for same constituents as the USGS study, with the addition of Gross Alpha Particle Activity (GAPA).</a:t>
            </a:r>
          </a:p>
          <a:p>
            <a:pPr lvl="1"/>
            <a:r>
              <a:rPr lang="en-US" sz="1200" kern="1200" dirty="0">
                <a:solidFill>
                  <a:schemeClr val="tx1"/>
                </a:solidFill>
                <a:effectLst/>
                <a:latin typeface="+mn-lt"/>
                <a:ea typeface="+mn-ea"/>
                <a:cs typeface="+mn-cs"/>
              </a:rPr>
              <a:t>13% of samples exceeded MCL for beryllium</a:t>
            </a:r>
          </a:p>
          <a:p>
            <a:pPr lvl="1"/>
            <a:r>
              <a:rPr lang="en-US" sz="1200" kern="1200" dirty="0">
                <a:solidFill>
                  <a:schemeClr val="tx1"/>
                </a:solidFill>
                <a:effectLst/>
                <a:latin typeface="+mn-lt"/>
                <a:ea typeface="+mn-ea"/>
                <a:cs typeface="+mn-cs"/>
              </a:rPr>
              <a:t>17% of samples exceeded MCL for arsenic or cadmium </a:t>
            </a:r>
          </a:p>
          <a:p>
            <a:pPr lvl="1"/>
            <a:r>
              <a:rPr lang="en-US" sz="1200" kern="1200" dirty="0">
                <a:solidFill>
                  <a:schemeClr val="tx1"/>
                </a:solidFill>
                <a:effectLst/>
                <a:latin typeface="+mn-lt"/>
                <a:ea typeface="+mn-ea"/>
                <a:cs typeface="+mn-cs"/>
              </a:rPr>
              <a:t>32% of samples exceeded MCL for GAPA (low pH and high TDS is associated with mobilization of radium in groundwater, which 	releases gross alpha radiation.)  </a:t>
            </a:r>
          </a:p>
          <a:p>
            <a:pPr lvl="1"/>
            <a:r>
              <a:rPr lang="en-US" sz="1200" kern="1200" dirty="0">
                <a:solidFill>
                  <a:schemeClr val="tx1"/>
                </a:solidFill>
                <a:effectLst/>
                <a:latin typeface="+mn-lt"/>
                <a:ea typeface="+mn-ea"/>
                <a:cs typeface="+mn-cs"/>
              </a:rPr>
              <a:t>54% of samples exceeded HAL for nickel or sodium </a:t>
            </a:r>
          </a:p>
          <a:p>
            <a:pPr lvl="1"/>
            <a:r>
              <a:rPr lang="en-US" sz="1200" kern="1200" dirty="0">
                <a:solidFill>
                  <a:schemeClr val="tx1"/>
                </a:solidFill>
                <a:effectLst/>
                <a:latin typeface="+mn-lt"/>
                <a:ea typeface="+mn-ea"/>
                <a:cs typeface="+mn-cs"/>
              </a:rPr>
              <a:t>38% of samples exceeded secondary drinking water standards for aluminum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CCHD also investigated the household water treatment systems.  CCHD found that the treatment systems were generally effective in reducing constituent concentrations to acceptable levels; however, not all treatment systems proved to be effective.  Most common treatment system = ion exchange unit, which causes elevated sodium levels in treated drinking water; CCHD found that 81% of treated samples exceeded EPA HAL for sodium.  </a:t>
            </a:r>
          </a:p>
          <a:p>
            <a:pPr marL="0" lvl="0" indent="0">
              <a:buFontTx/>
              <a:buNone/>
            </a:pPr>
            <a:endParaRPr lang="en-US" sz="1200" kern="1200" dirty="0">
              <a:solidFill>
                <a:schemeClr val="tx1"/>
              </a:solidFill>
              <a:effectLst/>
              <a:latin typeface="+mn-lt"/>
              <a:ea typeface="+mn-ea"/>
              <a:cs typeface="+mn-cs"/>
            </a:endParaRPr>
          </a:p>
          <a:p>
            <a:pPr marL="457200" lvl="1"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17</a:t>
            </a:fld>
            <a:endParaRPr lang="en-US"/>
          </a:p>
        </p:txBody>
      </p:sp>
    </p:spTree>
    <p:extLst>
      <p:ext uri="{BB962C8B-B14F-4D97-AF65-F5344CB8AC3E}">
        <p14:creationId xmlns:p14="http://schemas.microsoft.com/office/powerpoint/2010/main" val="400742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46</a:t>
            </a:fld>
            <a:endParaRPr lang="en-US"/>
          </a:p>
        </p:txBody>
      </p:sp>
    </p:spTree>
    <p:extLst>
      <p:ext uri="{BB962C8B-B14F-4D97-AF65-F5344CB8AC3E}">
        <p14:creationId xmlns:p14="http://schemas.microsoft.com/office/powerpoint/2010/main" val="319261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Groundwater Appropriation Permit for 98,000 gallons per day (</a:t>
            </a:r>
            <a:r>
              <a:rPr lang="en-US" sz="1200" dirty="0" err="1"/>
              <a:t>gpd</a:t>
            </a:r>
            <a:r>
              <a:rPr lang="en-US" sz="1200" dirty="0"/>
              <a:t>)</a:t>
            </a:r>
          </a:p>
          <a:p>
            <a:pPr marL="457200" indent="-457200">
              <a:buFont typeface="Arial" panose="020B0604020202020204" pitchFamily="34" charset="0"/>
              <a:buChar char="•"/>
            </a:pPr>
            <a:r>
              <a:rPr lang="en-US" sz="1200" dirty="0"/>
              <a:t>2014 Usage ~ 55,000 </a:t>
            </a:r>
            <a:r>
              <a:rPr lang="en-US" sz="1200" dirty="0" err="1"/>
              <a:t>gpd</a:t>
            </a:r>
            <a:endParaRPr lang="en-US" sz="1200" dirty="0"/>
          </a:p>
          <a:p>
            <a:endParaRPr lang="en-US" dirty="0"/>
          </a:p>
          <a:p>
            <a:endParaRPr lang="en-US" dirty="0"/>
          </a:p>
          <a:p>
            <a:r>
              <a:rPr lang="en-US" dirty="0"/>
              <a:t>Groundwater Appropriation Permit for 98,000 gallons per day (</a:t>
            </a:r>
            <a:r>
              <a:rPr lang="en-US" dirty="0" err="1"/>
              <a:t>gpd</a:t>
            </a:r>
            <a:r>
              <a:rPr lang="en-US" dirty="0"/>
              <a:t>)</a:t>
            </a:r>
          </a:p>
          <a:p>
            <a:r>
              <a:rPr lang="en-US" dirty="0"/>
              <a:t>2014 Water Usage ~ 55,000 </a:t>
            </a:r>
          </a:p>
          <a:p>
            <a:r>
              <a:rPr lang="en-US" dirty="0"/>
              <a:t>Needed to Increase GAP to Serve Pearce Creek Service Area</a:t>
            </a:r>
          </a:p>
          <a:p>
            <a:endParaRPr lang="en-US" dirty="0"/>
          </a:p>
        </p:txBody>
      </p:sp>
      <p:sp>
        <p:nvSpPr>
          <p:cNvPr id="4" name="Slide Number Placeholder 3"/>
          <p:cNvSpPr>
            <a:spLocks noGrp="1"/>
          </p:cNvSpPr>
          <p:nvPr>
            <p:ph type="sldNum" sz="quarter" idx="10"/>
          </p:nvPr>
        </p:nvSpPr>
        <p:spPr/>
        <p:txBody>
          <a:bodyPr/>
          <a:lstStyle/>
          <a:p>
            <a:fld id="{C02AA04D-B9CF-4EE4-B56B-D876CCE59DEE}" type="slidenum">
              <a:rPr lang="en-US" smtClean="0"/>
              <a:t>47</a:t>
            </a:fld>
            <a:endParaRPr lang="en-US"/>
          </a:p>
        </p:txBody>
      </p:sp>
    </p:spTree>
    <p:extLst>
      <p:ext uri="{BB962C8B-B14F-4D97-AF65-F5344CB8AC3E}">
        <p14:creationId xmlns:p14="http://schemas.microsoft.com/office/powerpoint/2010/main" val="12128567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descr="A close up of a road&#10;&#10;Description generated with high confidence">
            <a:extLst>
              <a:ext uri="{FF2B5EF4-FFF2-40B4-BE49-F238E27FC236}">
                <a16:creationId xmlns:a16="http://schemas.microsoft.com/office/drawing/2014/main" id="{24C90364-2E8C-444E-970E-651983D90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37869" cy="6858000"/>
          </a:xfrm>
          <a:prstGeom prst="rect">
            <a:avLst/>
          </a:prstGeom>
        </p:spPr>
      </p:pic>
      <p:sp>
        <p:nvSpPr>
          <p:cNvPr id="2" name="Title 1"/>
          <p:cNvSpPr>
            <a:spLocks noGrp="1"/>
          </p:cNvSpPr>
          <p:nvPr>
            <p:ph type="ctrTitle" hasCustomPrompt="1"/>
          </p:nvPr>
        </p:nvSpPr>
        <p:spPr>
          <a:xfrm>
            <a:off x="685800" y="1122363"/>
            <a:ext cx="7772400" cy="3893446"/>
          </a:xfrm>
        </p:spPr>
        <p:txBody>
          <a:bodyPr anchor="b">
            <a:noAutofit/>
          </a:bodyPr>
          <a:lstStyle>
            <a:lvl1pPr algn="ctr">
              <a:defRPr sz="5400" b="1">
                <a:latin typeface="Century Gothic" panose="020B0502020202020204" pitchFamily="34" charset="0"/>
                <a:cs typeface="Angsana New" panose="020B0502040204020203" pitchFamily="18" charset="-34"/>
              </a:defRPr>
            </a:lvl1pPr>
          </a:lstStyle>
          <a:p>
            <a:r>
              <a:rPr lang="en-US" dirty="0"/>
              <a:t>Click to edit Master Title</a:t>
            </a:r>
          </a:p>
        </p:txBody>
      </p:sp>
      <p:sp>
        <p:nvSpPr>
          <p:cNvPr id="3" name="Subtitle 2"/>
          <p:cNvSpPr>
            <a:spLocks noGrp="1"/>
          </p:cNvSpPr>
          <p:nvPr>
            <p:ph type="subTitle" idx="1"/>
          </p:nvPr>
        </p:nvSpPr>
        <p:spPr>
          <a:xfrm>
            <a:off x="1143000" y="5484401"/>
            <a:ext cx="6858000" cy="771013"/>
          </a:xfrm>
        </p:spPr>
        <p:txBody>
          <a:bodyPr/>
          <a:lstStyle>
            <a:lvl1pPr marL="0" indent="0" algn="ctr">
              <a:buNone/>
              <a:defRPr sz="2400" b="1">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2349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2670630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1943119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5319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133254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300564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164223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41755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3590668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2664738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317568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4949669-F184-45B1-8698-F0C0743EA5FB}" type="datetimeFigureOut">
              <a:rPr lang="en-US" smtClean="0"/>
              <a:t>10/17/2018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8CCF859-A80A-4FA7-B09A-D8118E084FB4}" type="slidenum">
              <a:rPr lang="en-US" smtClean="0"/>
              <a:t>‹#›</a:t>
            </a:fld>
            <a:endParaRPr lang="en-US"/>
          </a:p>
        </p:txBody>
      </p:sp>
    </p:spTree>
    <p:extLst>
      <p:ext uri="{BB962C8B-B14F-4D97-AF65-F5344CB8AC3E}">
        <p14:creationId xmlns:p14="http://schemas.microsoft.com/office/powerpoint/2010/main" val="2230033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2548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hyperlink" Target="http://www.pearcecreekoutreach.com/"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1BBA-A885-46C6-A577-446AA3500539}"/>
              </a:ext>
            </a:extLst>
          </p:cNvPr>
          <p:cNvSpPr>
            <a:spLocks noGrp="1"/>
          </p:cNvSpPr>
          <p:nvPr>
            <p:ph type="ctrTitle"/>
          </p:nvPr>
        </p:nvSpPr>
        <p:spPr>
          <a:xfrm>
            <a:off x="1143000" y="1355270"/>
            <a:ext cx="6923314" cy="3056381"/>
          </a:xfrm>
        </p:spPr>
        <p:txBody>
          <a:bodyPr/>
          <a:lstStyle/>
          <a:p>
            <a:r>
              <a:rPr lang="en-US" dirty="0"/>
              <a:t>Keeping the Channels Open</a:t>
            </a:r>
            <a:br>
              <a:rPr lang="en-US" dirty="0"/>
            </a:br>
            <a:r>
              <a:rPr lang="en-US" sz="3200" dirty="0"/>
              <a:t>How a Small Town Played a Big Role in Keeping the Chesapeake and Delaware Canal Open</a:t>
            </a:r>
          </a:p>
        </p:txBody>
      </p:sp>
    </p:spTree>
    <p:extLst>
      <p:ext uri="{BB962C8B-B14F-4D97-AF65-F5344CB8AC3E}">
        <p14:creationId xmlns:p14="http://schemas.microsoft.com/office/powerpoint/2010/main" val="408978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Impacts of Port of Baltimore</a:t>
            </a:r>
          </a:p>
        </p:txBody>
      </p:sp>
      <p:sp>
        <p:nvSpPr>
          <p:cNvPr id="3" name="Content Placeholder 2"/>
          <p:cNvSpPr>
            <a:spLocks noGrp="1"/>
          </p:cNvSpPr>
          <p:nvPr>
            <p:ph idx="1"/>
          </p:nvPr>
        </p:nvSpPr>
        <p:spPr/>
        <p:txBody>
          <a:bodyPr/>
          <a:lstStyle/>
          <a:p>
            <a:r>
              <a:rPr lang="en-US" dirty="0"/>
              <a:t>Overall Description with map/aerial; size, depth, </a:t>
            </a:r>
            <a:r>
              <a:rPr lang="en-US" dirty="0" err="1"/>
              <a:t>etc</a:t>
            </a:r>
            <a:endParaRPr lang="en-US" dirty="0"/>
          </a:p>
          <a:p>
            <a:r>
              <a:rPr lang="en-US" dirty="0"/>
              <a:t>Regional transportation access – will be DOT people in audience</a:t>
            </a:r>
          </a:p>
          <a:p>
            <a:r>
              <a:rPr lang="en-US" dirty="0"/>
              <a:t>Administration – MDOT Secretary…</a:t>
            </a:r>
          </a:p>
        </p:txBody>
      </p:sp>
    </p:spTree>
    <p:extLst>
      <p:ext uri="{BB962C8B-B14F-4D97-AF65-F5344CB8AC3E}">
        <p14:creationId xmlns:p14="http://schemas.microsoft.com/office/powerpoint/2010/main" val="190106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Impacts of Port of Baltimore</a:t>
            </a:r>
          </a:p>
        </p:txBody>
      </p:sp>
      <p:sp>
        <p:nvSpPr>
          <p:cNvPr id="3" name="Content Placeholder 2"/>
          <p:cNvSpPr>
            <a:spLocks noGrp="1"/>
          </p:cNvSpPr>
          <p:nvPr>
            <p:ph idx="1"/>
          </p:nvPr>
        </p:nvSpPr>
        <p:spPr/>
        <p:txBody>
          <a:bodyPr/>
          <a:lstStyle/>
          <a:p>
            <a:r>
              <a:rPr lang="en-US" dirty="0"/>
              <a:t>Jobs</a:t>
            </a:r>
          </a:p>
          <a:p>
            <a:r>
              <a:rPr lang="en-US" dirty="0"/>
              <a:t>Tons</a:t>
            </a:r>
          </a:p>
          <a:p>
            <a:r>
              <a:rPr lang="en-US" dirty="0"/>
              <a:t>Products</a:t>
            </a:r>
          </a:p>
          <a:p>
            <a:r>
              <a:rPr lang="en-US" dirty="0"/>
              <a:t>$$$$</a:t>
            </a:r>
          </a:p>
          <a:p>
            <a:r>
              <a:rPr lang="en-US" dirty="0"/>
              <a:t>Several slides</a:t>
            </a:r>
          </a:p>
        </p:txBody>
      </p:sp>
    </p:spTree>
    <p:extLst>
      <p:ext uri="{BB962C8B-B14F-4D97-AF65-F5344CB8AC3E}">
        <p14:creationId xmlns:p14="http://schemas.microsoft.com/office/powerpoint/2010/main" val="55905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76200"/>
            <a:ext cx="6743700" cy="1143000"/>
          </a:xfrm>
        </p:spPr>
        <p:txBody>
          <a:bodyPr/>
          <a:lstStyle/>
          <a:p>
            <a:r>
              <a:rPr lang="en-US" dirty="0"/>
              <a:t>Cox Creek Expanded</a:t>
            </a:r>
          </a:p>
        </p:txBody>
      </p:sp>
      <p:sp>
        <p:nvSpPr>
          <p:cNvPr id="4" name="Slide Number Placeholder 3"/>
          <p:cNvSpPr>
            <a:spLocks noGrp="1"/>
          </p:cNvSpPr>
          <p:nvPr>
            <p:ph type="sldNum" sz="quarter" idx="12"/>
          </p:nvPr>
        </p:nvSpPr>
        <p:spPr/>
        <p:txBody>
          <a:bodyPr/>
          <a:lstStyle/>
          <a:p>
            <a:fld id="{C227DAC1-A195-4148-B044-0DEAE2839A36}" type="slidenum">
              <a:rPr lang="en-US" smtClean="0"/>
              <a:pPr/>
              <a:t>12</a:t>
            </a:fld>
            <a:endParaRPr lang="en-US" dirty="0"/>
          </a:p>
        </p:txBody>
      </p:sp>
      <p:pic>
        <p:nvPicPr>
          <p:cNvPr id="1026" name="Picture 2" descr="Image Title">
            <a:extLst>
              <a:ext uri="{FF2B5EF4-FFF2-40B4-BE49-F238E27FC236}">
                <a16:creationId xmlns:a16="http://schemas.microsoft.com/office/drawing/2014/main" id="{32853469-D063-4A6F-9867-7E9E5686B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4179DF-70B2-4047-88D3-5B5A26CDBC58}"/>
              </a:ext>
            </a:extLst>
          </p:cNvPr>
          <p:cNvSpPr txBox="1"/>
          <p:nvPr/>
        </p:nvSpPr>
        <p:spPr>
          <a:xfrm>
            <a:off x="692136" y="203537"/>
            <a:ext cx="3740379" cy="1015663"/>
          </a:xfrm>
          <a:prstGeom prst="rect">
            <a:avLst/>
          </a:prstGeom>
          <a:solidFill>
            <a:schemeClr val="bg1">
              <a:lumMod val="75000"/>
            </a:schemeClr>
          </a:solidFill>
        </p:spPr>
        <p:txBody>
          <a:bodyPr wrap="square" rtlCol="0">
            <a:spAutoFit/>
          </a:bodyPr>
          <a:lstStyle/>
          <a:p>
            <a:pPr algn="ctr"/>
            <a:r>
              <a:rPr lang="en-US" sz="3000" b="1" dirty="0">
                <a:solidFill>
                  <a:srgbClr val="002060"/>
                </a:solidFill>
              </a:rPr>
              <a:t>C&amp;D Canal Approach</a:t>
            </a:r>
          </a:p>
          <a:p>
            <a:pPr algn="ctr"/>
            <a:r>
              <a:rPr lang="en-US" sz="3000" b="1" dirty="0">
                <a:solidFill>
                  <a:srgbClr val="002060"/>
                </a:solidFill>
              </a:rPr>
              <a:t>Placement Options</a:t>
            </a:r>
          </a:p>
        </p:txBody>
      </p:sp>
    </p:spTree>
    <p:extLst>
      <p:ext uri="{BB962C8B-B14F-4D97-AF65-F5344CB8AC3E}">
        <p14:creationId xmlns:p14="http://schemas.microsoft.com/office/powerpoint/2010/main" val="1468628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0CA78B-79C6-4328-8F06-4818139170C8}"/>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E546671-147B-4309-AFF6-F23EEAB51995}"/>
              </a:ext>
            </a:extLst>
          </p:cNvPr>
          <p:cNvSpPr>
            <a:spLocks noGrp="1"/>
          </p:cNvSpPr>
          <p:nvPr>
            <p:ph type="sldNum" sz="quarter" idx="12"/>
          </p:nvPr>
        </p:nvSpPr>
        <p:spPr/>
        <p:txBody>
          <a:bodyPr/>
          <a:lstStyle/>
          <a:p>
            <a:fld id="{69C71185-DD9C-47EF-8391-9FE933E2DB50}" type="slidenum">
              <a:rPr lang="en-US" smtClean="0"/>
              <a:pPr/>
              <a:t>13</a:t>
            </a:fld>
            <a:endParaRPr lang="en-US" dirty="0"/>
          </a:p>
        </p:txBody>
      </p:sp>
      <p:sp>
        <p:nvSpPr>
          <p:cNvPr id="4" name="Title 3">
            <a:extLst>
              <a:ext uri="{FF2B5EF4-FFF2-40B4-BE49-F238E27FC236}">
                <a16:creationId xmlns:a16="http://schemas.microsoft.com/office/drawing/2014/main" id="{7249D6D7-E766-4D3A-A40B-E1E1AAC50CCD}"/>
              </a:ext>
            </a:extLst>
          </p:cNvPr>
          <p:cNvSpPr>
            <a:spLocks noGrp="1"/>
          </p:cNvSpPr>
          <p:nvPr>
            <p:ph type="title"/>
          </p:nvPr>
        </p:nvSpPr>
        <p:spPr/>
        <p:txBody>
          <a:bodyPr/>
          <a:lstStyle/>
          <a:p>
            <a:endParaRPr lang="en-US"/>
          </a:p>
        </p:txBody>
      </p:sp>
      <p:pic>
        <p:nvPicPr>
          <p:cNvPr id="5" name="Picture 2" descr="K:\TES\EDR\TSA\T 44 Pearce Creek Investigation &amp; Reactivation\Presentations\Figures and Aerials\Pearce_Creek_800sc.jpg">
            <a:extLst>
              <a:ext uri="{FF2B5EF4-FFF2-40B4-BE49-F238E27FC236}">
                <a16:creationId xmlns:a16="http://schemas.microsoft.com/office/drawing/2014/main" id="{CF5474BD-B75C-4AED-9574-D9FCBAF695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58FF81-8128-46EE-8F4F-0ACD9649A2CC}"/>
              </a:ext>
            </a:extLst>
          </p:cNvPr>
          <p:cNvSpPr txBox="1"/>
          <p:nvPr/>
        </p:nvSpPr>
        <p:spPr>
          <a:xfrm>
            <a:off x="1371600" y="1598060"/>
            <a:ext cx="1257300" cy="369332"/>
          </a:xfrm>
          <a:prstGeom prst="rect">
            <a:avLst/>
          </a:prstGeom>
          <a:noFill/>
        </p:spPr>
        <p:txBody>
          <a:bodyPr wrap="square" rtlCol="0">
            <a:spAutoFit/>
          </a:bodyPr>
          <a:lstStyle/>
          <a:p>
            <a:r>
              <a:rPr lang="en-US" b="1" dirty="0">
                <a:solidFill>
                  <a:schemeClr val="bg1"/>
                </a:solidFill>
              </a:rPr>
              <a:t>Elk River</a:t>
            </a:r>
          </a:p>
        </p:txBody>
      </p:sp>
      <p:sp>
        <p:nvSpPr>
          <p:cNvPr id="7" name="TextBox 6">
            <a:extLst>
              <a:ext uri="{FF2B5EF4-FFF2-40B4-BE49-F238E27FC236}">
                <a16:creationId xmlns:a16="http://schemas.microsoft.com/office/drawing/2014/main" id="{299FAEBF-1DED-44D9-93B2-1BD75F6AF2EB}"/>
              </a:ext>
            </a:extLst>
          </p:cNvPr>
          <p:cNvSpPr txBox="1"/>
          <p:nvPr/>
        </p:nvSpPr>
        <p:spPr>
          <a:xfrm>
            <a:off x="5867400" y="1752600"/>
            <a:ext cx="2362200" cy="369332"/>
          </a:xfrm>
          <a:prstGeom prst="rect">
            <a:avLst/>
          </a:prstGeom>
          <a:noFill/>
        </p:spPr>
        <p:txBody>
          <a:bodyPr wrap="square" rtlCol="0">
            <a:spAutoFit/>
          </a:bodyPr>
          <a:lstStyle/>
          <a:p>
            <a:r>
              <a:rPr lang="en-US" b="1" dirty="0">
                <a:solidFill>
                  <a:schemeClr val="bg1"/>
                </a:solidFill>
              </a:rPr>
              <a:t>Pearce Creek Lake</a:t>
            </a:r>
          </a:p>
        </p:txBody>
      </p:sp>
      <p:sp>
        <p:nvSpPr>
          <p:cNvPr id="8" name="TextBox 7">
            <a:extLst>
              <a:ext uri="{FF2B5EF4-FFF2-40B4-BE49-F238E27FC236}">
                <a16:creationId xmlns:a16="http://schemas.microsoft.com/office/drawing/2014/main" id="{A8D19ADB-673F-42DA-801C-1B714DFF31DB}"/>
              </a:ext>
            </a:extLst>
          </p:cNvPr>
          <p:cNvSpPr txBox="1"/>
          <p:nvPr/>
        </p:nvSpPr>
        <p:spPr>
          <a:xfrm>
            <a:off x="2990850" y="3612170"/>
            <a:ext cx="1959454" cy="1200329"/>
          </a:xfrm>
          <a:prstGeom prst="rect">
            <a:avLst/>
          </a:prstGeom>
          <a:noFill/>
        </p:spPr>
        <p:txBody>
          <a:bodyPr wrap="square" rtlCol="0">
            <a:spAutoFit/>
          </a:bodyPr>
          <a:lstStyle/>
          <a:p>
            <a:pPr algn="ctr"/>
            <a:r>
              <a:rPr lang="en-US" b="1" dirty="0">
                <a:solidFill>
                  <a:schemeClr val="bg1"/>
                </a:solidFill>
              </a:rPr>
              <a:t>Pearce Creek Dredged Material Containment Facility</a:t>
            </a:r>
          </a:p>
        </p:txBody>
      </p:sp>
      <p:sp>
        <p:nvSpPr>
          <p:cNvPr id="9" name="TextBox 8">
            <a:extLst>
              <a:ext uri="{FF2B5EF4-FFF2-40B4-BE49-F238E27FC236}">
                <a16:creationId xmlns:a16="http://schemas.microsoft.com/office/drawing/2014/main" id="{09AA6450-19D2-406B-9A77-3B63B00E62BC}"/>
              </a:ext>
            </a:extLst>
          </p:cNvPr>
          <p:cNvSpPr txBox="1"/>
          <p:nvPr/>
        </p:nvSpPr>
        <p:spPr>
          <a:xfrm>
            <a:off x="1560771" y="5791200"/>
            <a:ext cx="1085850" cy="646331"/>
          </a:xfrm>
          <a:prstGeom prst="rect">
            <a:avLst/>
          </a:prstGeom>
          <a:noFill/>
        </p:spPr>
        <p:txBody>
          <a:bodyPr wrap="square" rtlCol="0">
            <a:spAutoFit/>
          </a:bodyPr>
          <a:lstStyle/>
          <a:p>
            <a:pPr algn="ctr"/>
            <a:r>
              <a:rPr lang="en-US" b="1" dirty="0">
                <a:solidFill>
                  <a:schemeClr val="bg1"/>
                </a:solidFill>
              </a:rPr>
              <a:t>Sunset Pointe </a:t>
            </a:r>
          </a:p>
        </p:txBody>
      </p:sp>
      <p:sp>
        <p:nvSpPr>
          <p:cNvPr id="10" name="TextBox 9">
            <a:extLst>
              <a:ext uri="{FF2B5EF4-FFF2-40B4-BE49-F238E27FC236}">
                <a16:creationId xmlns:a16="http://schemas.microsoft.com/office/drawing/2014/main" id="{7C3067D4-46D9-4F72-AF75-EBAE3FF77A77}"/>
              </a:ext>
            </a:extLst>
          </p:cNvPr>
          <p:cNvSpPr txBox="1"/>
          <p:nvPr/>
        </p:nvSpPr>
        <p:spPr>
          <a:xfrm>
            <a:off x="457200" y="4648200"/>
            <a:ext cx="1714500" cy="646331"/>
          </a:xfrm>
          <a:prstGeom prst="rect">
            <a:avLst/>
          </a:prstGeom>
          <a:noFill/>
        </p:spPr>
        <p:txBody>
          <a:bodyPr wrap="square" rtlCol="0">
            <a:spAutoFit/>
          </a:bodyPr>
          <a:lstStyle/>
          <a:p>
            <a:pPr algn="ctr"/>
            <a:r>
              <a:rPr lang="en-US" b="1" dirty="0">
                <a:solidFill>
                  <a:schemeClr val="bg1"/>
                </a:solidFill>
              </a:rPr>
              <a:t>Bay View Estates</a:t>
            </a:r>
          </a:p>
        </p:txBody>
      </p:sp>
      <p:sp>
        <p:nvSpPr>
          <p:cNvPr id="11" name="TextBox 10">
            <a:extLst>
              <a:ext uri="{FF2B5EF4-FFF2-40B4-BE49-F238E27FC236}">
                <a16:creationId xmlns:a16="http://schemas.microsoft.com/office/drawing/2014/main" id="{57182319-CDEE-4C2D-9175-95500E21F941}"/>
              </a:ext>
            </a:extLst>
          </p:cNvPr>
          <p:cNvSpPr txBox="1"/>
          <p:nvPr/>
        </p:nvSpPr>
        <p:spPr>
          <a:xfrm>
            <a:off x="1371600" y="3289005"/>
            <a:ext cx="1447800" cy="646331"/>
          </a:xfrm>
          <a:prstGeom prst="rect">
            <a:avLst/>
          </a:prstGeom>
          <a:noFill/>
        </p:spPr>
        <p:txBody>
          <a:bodyPr wrap="square" rtlCol="0">
            <a:spAutoFit/>
          </a:bodyPr>
          <a:lstStyle/>
          <a:p>
            <a:pPr algn="ctr"/>
            <a:r>
              <a:rPr lang="en-US" b="1" dirty="0">
                <a:solidFill>
                  <a:schemeClr val="bg1"/>
                </a:solidFill>
              </a:rPr>
              <a:t>West View Shores</a:t>
            </a:r>
          </a:p>
        </p:txBody>
      </p:sp>
      <p:sp>
        <p:nvSpPr>
          <p:cNvPr id="12" name="Content Placeholder 2">
            <a:extLst>
              <a:ext uri="{FF2B5EF4-FFF2-40B4-BE49-F238E27FC236}">
                <a16:creationId xmlns:a16="http://schemas.microsoft.com/office/drawing/2014/main" id="{5FCC5058-B838-445F-ADF7-77D9CBB65F46}"/>
              </a:ext>
            </a:extLst>
          </p:cNvPr>
          <p:cNvSpPr txBox="1">
            <a:spLocks/>
          </p:cNvSpPr>
          <p:nvPr/>
        </p:nvSpPr>
        <p:spPr>
          <a:xfrm>
            <a:off x="5827408" y="4259321"/>
            <a:ext cx="3069838" cy="2471312"/>
          </a:xfrm>
          <a:prstGeom prst="rect">
            <a:avLst/>
          </a:prstGeom>
          <a:ln w="44450">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DMCF= 260 acres</a:t>
            </a:r>
          </a:p>
          <a:p>
            <a:pPr marL="0" indent="0">
              <a:buNone/>
            </a:pPr>
            <a:r>
              <a:rPr lang="en-US" sz="2000" dirty="0">
                <a:solidFill>
                  <a:schemeClr val="bg1"/>
                </a:solidFill>
              </a:rPr>
              <a:t>Dike height = 50 ft NAVD</a:t>
            </a:r>
          </a:p>
          <a:p>
            <a:pPr marL="0" indent="0">
              <a:buNone/>
            </a:pPr>
            <a:r>
              <a:rPr lang="en-US" sz="2000" dirty="0">
                <a:solidFill>
                  <a:schemeClr val="bg1"/>
                </a:solidFill>
              </a:rPr>
              <a:t>Placement History: 1937-1938; early 1960s; 1993; and 2017/2018 </a:t>
            </a:r>
          </a:p>
          <a:p>
            <a:pPr marL="0" indent="0">
              <a:buNone/>
            </a:pPr>
            <a:r>
              <a:rPr lang="en-US" sz="2000" dirty="0">
                <a:solidFill>
                  <a:schemeClr val="bg1"/>
                </a:solidFill>
              </a:rPr>
              <a:t>Remaining Capacity: 5mcy</a:t>
            </a:r>
          </a:p>
          <a:p>
            <a:endParaRPr lang="en-US" dirty="0"/>
          </a:p>
        </p:txBody>
      </p:sp>
    </p:spTree>
    <p:extLst>
      <p:ext uri="{BB962C8B-B14F-4D97-AF65-F5344CB8AC3E}">
        <p14:creationId xmlns:p14="http://schemas.microsoft.com/office/powerpoint/2010/main" val="297864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9944FD-72DA-4C40-8853-F78E1DFE7F1A}"/>
              </a:ext>
            </a:extLst>
          </p:cNvPr>
          <p:cNvSpPr>
            <a:spLocks noGrp="1"/>
          </p:cNvSpPr>
          <p:nvPr>
            <p:ph type="sldNum" sz="quarter" idx="12"/>
          </p:nvPr>
        </p:nvSpPr>
        <p:spPr/>
        <p:txBody>
          <a:bodyPr/>
          <a:lstStyle/>
          <a:p>
            <a:fld id="{69C71185-DD9C-47EF-8391-9FE933E2DB50}" type="slidenum">
              <a:rPr lang="en-US" smtClean="0"/>
              <a:pPr/>
              <a:t>14</a:t>
            </a:fld>
            <a:endParaRPr lang="en-US" dirty="0"/>
          </a:p>
        </p:txBody>
      </p:sp>
      <p:sp>
        <p:nvSpPr>
          <p:cNvPr id="4" name="Title 3">
            <a:extLst>
              <a:ext uri="{FF2B5EF4-FFF2-40B4-BE49-F238E27FC236}">
                <a16:creationId xmlns:a16="http://schemas.microsoft.com/office/drawing/2014/main" id="{D636BC98-EDE5-4D7C-9E8A-E1B23E2CBBDB}"/>
              </a:ext>
            </a:extLst>
          </p:cNvPr>
          <p:cNvSpPr>
            <a:spLocks noGrp="1"/>
          </p:cNvSpPr>
          <p:nvPr>
            <p:ph type="title"/>
          </p:nvPr>
        </p:nvSpPr>
        <p:spPr/>
        <p:txBody>
          <a:bodyPr>
            <a:normAutofit/>
          </a:bodyPr>
          <a:lstStyle/>
          <a:p>
            <a:r>
              <a:rPr lang="en-US" dirty="0"/>
              <a:t>Pearce Creek DMCF Reactivation</a:t>
            </a:r>
          </a:p>
        </p:txBody>
      </p:sp>
      <p:sp>
        <p:nvSpPr>
          <p:cNvPr id="5" name="Content Placeholder 2">
            <a:extLst>
              <a:ext uri="{FF2B5EF4-FFF2-40B4-BE49-F238E27FC236}">
                <a16:creationId xmlns:a16="http://schemas.microsoft.com/office/drawing/2014/main" id="{1529C160-A757-4070-BF82-0AB3466492E9}"/>
              </a:ext>
            </a:extLst>
          </p:cNvPr>
          <p:cNvSpPr>
            <a:spLocks noGrp="1"/>
          </p:cNvSpPr>
          <p:nvPr>
            <p:ph idx="1"/>
          </p:nvPr>
        </p:nvSpPr>
        <p:spPr>
          <a:xfrm>
            <a:off x="152400" y="1676400"/>
            <a:ext cx="4800600" cy="4525963"/>
          </a:xfrm>
        </p:spPr>
        <p:txBody>
          <a:bodyPr>
            <a:normAutofit/>
          </a:bodyPr>
          <a:lstStyle/>
          <a:p>
            <a:pPr marL="109728" indent="0">
              <a:buClr>
                <a:schemeClr val="accent1"/>
              </a:buClr>
              <a:buNone/>
            </a:pPr>
            <a:r>
              <a:rPr lang="en-US" sz="2400" dirty="0"/>
              <a:t>Reactivation of the Pearce Creek DMCF is needed due to</a:t>
            </a:r>
            <a:r>
              <a:rPr lang="en-US" dirty="0"/>
              <a:t>:</a:t>
            </a:r>
          </a:p>
          <a:p>
            <a:pPr lvl="1">
              <a:buFont typeface="Arial" pitchFamily="34" charset="0"/>
              <a:buChar char="•"/>
            </a:pPr>
            <a:r>
              <a:rPr lang="en-US" sz="2200" dirty="0"/>
              <a:t>The elimination of open water placement in Maryland in 2010; </a:t>
            </a:r>
          </a:p>
          <a:p>
            <a:pPr lvl="1">
              <a:buFont typeface="Arial" pitchFamily="34" charset="0"/>
              <a:buChar char="•"/>
            </a:pPr>
            <a:r>
              <a:rPr lang="en-US" sz="2200" dirty="0"/>
              <a:t>The high costs associated with transporting the southern C&amp;D Approach Channel material to Poplar Island; and</a:t>
            </a:r>
          </a:p>
          <a:p>
            <a:pPr lvl="1">
              <a:buFont typeface="Arial" pitchFamily="34" charset="0"/>
              <a:buChar char="•"/>
            </a:pPr>
            <a:r>
              <a:rPr lang="en-US" sz="2200" dirty="0"/>
              <a:t>Helps to meet Federal and State dredged material placement needs.</a:t>
            </a:r>
          </a:p>
          <a:p>
            <a:pPr marL="393192" lvl="1" indent="0">
              <a:buNone/>
            </a:pPr>
            <a:endParaRPr lang="en-US" sz="2200" dirty="0"/>
          </a:p>
        </p:txBody>
      </p:sp>
      <p:pic>
        <p:nvPicPr>
          <p:cNvPr id="6" name="Picture 5">
            <a:extLst>
              <a:ext uri="{FF2B5EF4-FFF2-40B4-BE49-F238E27FC236}">
                <a16:creationId xmlns:a16="http://schemas.microsoft.com/office/drawing/2014/main" id="{912C6795-326D-4F40-9669-475F63AE3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6463" y="1981200"/>
            <a:ext cx="3990754" cy="3429000"/>
          </a:xfrm>
          <a:prstGeom prst="rect">
            <a:avLst/>
          </a:prstGeom>
        </p:spPr>
      </p:pic>
    </p:spTree>
    <p:extLst>
      <p:ext uri="{BB962C8B-B14F-4D97-AF65-F5344CB8AC3E}">
        <p14:creationId xmlns:p14="http://schemas.microsoft.com/office/powerpoint/2010/main" val="182511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9C71185-DD9C-47EF-8391-9FE933E2DB50}" type="slidenum">
              <a:rPr lang="en-US" smtClean="0">
                <a:solidFill>
                  <a:prstClr val="black"/>
                </a:solidFill>
              </a:rPr>
              <a:pPr/>
              <a:t>15</a:t>
            </a:fld>
            <a:endParaRPr lang="en-US" dirty="0">
              <a:solidFill>
                <a:prstClr val="black"/>
              </a:solidFill>
            </a:endParaRPr>
          </a:p>
        </p:txBody>
      </p:sp>
      <p:sp>
        <p:nvSpPr>
          <p:cNvPr id="4" name="Title 3"/>
          <p:cNvSpPr>
            <a:spLocks noGrp="1"/>
          </p:cNvSpPr>
          <p:nvPr>
            <p:ph type="title"/>
          </p:nvPr>
        </p:nvSpPr>
        <p:spPr>
          <a:xfrm>
            <a:off x="1" y="134620"/>
            <a:ext cx="9144000" cy="855980"/>
          </a:xfrm>
        </p:spPr>
        <p:txBody>
          <a:bodyPr>
            <a:normAutofit fontScale="90000"/>
          </a:bodyPr>
          <a:lstStyle/>
          <a:p>
            <a:pPr algn="ctr"/>
            <a:r>
              <a:rPr lang="en-US" dirty="0">
                <a:latin typeface="Cambria" panose="02040503050406030204" pitchFamily="18" charset="0"/>
              </a:rPr>
              <a:t>So how do you get placement capacity???</a:t>
            </a:r>
          </a:p>
        </p:txBody>
      </p:sp>
      <p:pic>
        <p:nvPicPr>
          <p:cNvPr id="1027" name="Picture 3" descr="C:\Users\ccorreale\AppData\Local\Microsoft\Windows\Temporary Internet Files\Content.IE5\VYMNNCKV\Purple_circle_100%25.sv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960120"/>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114800" y="5943603"/>
            <a:ext cx="990600" cy="276999"/>
          </a:xfrm>
          <a:prstGeom prst="rect">
            <a:avLst/>
          </a:prstGeom>
          <a:noFill/>
          <a:ln w="38100">
            <a:solidFill>
              <a:schemeClr val="bg1"/>
            </a:solidFill>
          </a:ln>
        </p:spPr>
        <p:txBody>
          <a:bodyPr wrap="square" lIns="91440" tIns="45720" rIns="91440" bIns="45720" rtlCol="0">
            <a:spAutoFit/>
          </a:bodyPr>
          <a:lstStyle/>
          <a:p>
            <a:r>
              <a:rPr lang="en-US" sz="1200" dirty="0">
                <a:solidFill>
                  <a:prstClr val="white"/>
                </a:solidFill>
              </a:rPr>
              <a:t>starts here</a:t>
            </a:r>
          </a:p>
        </p:txBody>
      </p:sp>
      <p:cxnSp>
        <p:nvCxnSpPr>
          <p:cNvPr id="29" name="Straight Arrow Connector 28"/>
          <p:cNvCxnSpPr/>
          <p:nvPr/>
        </p:nvCxnSpPr>
        <p:spPr>
          <a:xfrm flipH="1" flipV="1">
            <a:off x="2362200" y="4648200"/>
            <a:ext cx="457200" cy="685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133600" y="2438400"/>
            <a:ext cx="3810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25" name="Straight Arrow Connector 1024"/>
          <p:cNvCxnSpPr/>
          <p:nvPr/>
        </p:nvCxnSpPr>
        <p:spPr>
          <a:xfrm flipV="1">
            <a:off x="3352800" y="1295400"/>
            <a:ext cx="838200" cy="381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0" name="Straight Arrow Connector 1029"/>
          <p:cNvCxnSpPr/>
          <p:nvPr/>
        </p:nvCxnSpPr>
        <p:spPr>
          <a:xfrm>
            <a:off x="4876800" y="1295400"/>
            <a:ext cx="914400" cy="304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2" name="Straight Arrow Connector 1031"/>
          <p:cNvCxnSpPr/>
          <p:nvPr/>
        </p:nvCxnSpPr>
        <p:spPr>
          <a:xfrm>
            <a:off x="6477000" y="2286000"/>
            <a:ext cx="4572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34" name="Straight Arrow Connector 1033"/>
          <p:cNvCxnSpPr/>
          <p:nvPr/>
        </p:nvCxnSpPr>
        <p:spPr>
          <a:xfrm flipH="1">
            <a:off x="6477000" y="4343400"/>
            <a:ext cx="457200" cy="838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41" name="TextBox 1040"/>
          <p:cNvSpPr txBox="1"/>
          <p:nvPr/>
        </p:nvSpPr>
        <p:spPr>
          <a:xfrm>
            <a:off x="457200" y="3886200"/>
            <a:ext cx="1066800" cy="400110"/>
          </a:xfrm>
          <a:prstGeom prst="rect">
            <a:avLst/>
          </a:prstGeom>
          <a:noFill/>
        </p:spPr>
        <p:txBody>
          <a:bodyPr wrap="square" lIns="91440" tIns="45720" rIns="91440" bIns="45720" rtlCol="0">
            <a:spAutoFit/>
          </a:bodyPr>
          <a:lstStyle/>
          <a:p>
            <a:pPr algn="ctr"/>
            <a:r>
              <a:rPr lang="en-US" sz="1000" b="1" dirty="0">
                <a:solidFill>
                  <a:prstClr val="white"/>
                </a:solidFill>
              </a:rPr>
              <a:t>contaminant stigma</a:t>
            </a:r>
          </a:p>
        </p:txBody>
      </p:sp>
      <p:sp>
        <p:nvSpPr>
          <p:cNvPr id="1042" name="TextBox 1041"/>
          <p:cNvSpPr txBox="1"/>
          <p:nvPr/>
        </p:nvSpPr>
        <p:spPr>
          <a:xfrm>
            <a:off x="7772400" y="4020982"/>
            <a:ext cx="762000" cy="246221"/>
          </a:xfrm>
          <a:prstGeom prst="rect">
            <a:avLst/>
          </a:prstGeom>
          <a:noFill/>
        </p:spPr>
        <p:txBody>
          <a:bodyPr wrap="square" lIns="91440" tIns="45720" rIns="91440" bIns="45720" rtlCol="0">
            <a:spAutoFit/>
          </a:bodyPr>
          <a:lstStyle/>
          <a:p>
            <a:pPr algn="ctr"/>
            <a:r>
              <a:rPr lang="en-US" sz="1000" b="1" dirty="0">
                <a:solidFill>
                  <a:prstClr val="white"/>
                </a:solidFill>
              </a:rPr>
              <a:t>NIMBY</a:t>
            </a:r>
          </a:p>
        </p:txBody>
      </p:sp>
    </p:spTree>
    <p:extLst>
      <p:ext uri="{BB962C8B-B14F-4D97-AF65-F5344CB8AC3E}">
        <p14:creationId xmlns:p14="http://schemas.microsoft.com/office/powerpoint/2010/main" val="287585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95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1274E7-A4E9-4AE4-8486-CC784B564197}"/>
              </a:ext>
            </a:extLst>
          </p:cNvPr>
          <p:cNvSpPr>
            <a:spLocks noGrp="1"/>
          </p:cNvSpPr>
          <p:nvPr>
            <p:ph type="title"/>
          </p:nvPr>
        </p:nvSpPr>
        <p:spPr>
          <a:xfrm>
            <a:off x="393192" y="4767072"/>
            <a:ext cx="4945641" cy="1625210"/>
          </a:xfrm>
        </p:spPr>
        <p:txBody>
          <a:bodyPr>
            <a:normAutofit/>
          </a:bodyPr>
          <a:lstStyle/>
          <a:p>
            <a:pPr algn="r"/>
            <a:r>
              <a:rPr lang="en-US">
                <a:solidFill>
                  <a:srgbClr val="FFFFFF"/>
                </a:solidFill>
              </a:rPr>
              <a:t>Pearce Creek Groundwater</a:t>
            </a:r>
          </a:p>
        </p:txBody>
      </p:sp>
      <p:pic>
        <p:nvPicPr>
          <p:cNvPr id="1026" name="Picture 2" descr="http://pearcecreekoutreach.com/Images/GroundWaterFAQ/GroundwaterFlow.jpg">
            <a:extLst>
              <a:ext uri="{FF2B5EF4-FFF2-40B4-BE49-F238E27FC236}">
                <a16:creationId xmlns:a16="http://schemas.microsoft.com/office/drawing/2014/main" id="{A946F601-6ADE-465E-8AAA-767ACFCC65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25" r="8423" b="-1"/>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BB19CBC-355B-4674-AB33-744A7E880585}"/>
              </a:ext>
            </a:extLst>
          </p:cNvPr>
          <p:cNvSpPr>
            <a:spLocks noGrp="1"/>
          </p:cNvSpPr>
          <p:nvPr>
            <p:ph idx="1"/>
          </p:nvPr>
        </p:nvSpPr>
        <p:spPr>
          <a:xfrm>
            <a:off x="6021989" y="917725"/>
            <a:ext cx="2568554" cy="4852362"/>
          </a:xfrm>
        </p:spPr>
        <p:txBody>
          <a:bodyPr anchor="ctr">
            <a:normAutofit lnSpcReduction="10000"/>
          </a:bodyPr>
          <a:lstStyle/>
          <a:p>
            <a:pPr marL="0" indent="0">
              <a:buNone/>
            </a:pPr>
            <a:r>
              <a:rPr lang="en-US" sz="2500" dirty="0">
                <a:solidFill>
                  <a:srgbClr val="FFFFFF"/>
                </a:solidFill>
              </a:rPr>
              <a:t>The Pearce Creek site has experienced issues with groundwater in the vicinity of the DMCF, which ultimately prompted the need for a potable water supply in conjunction with the reactivation process.</a:t>
            </a:r>
          </a:p>
          <a:p>
            <a:endParaRPr lang="en-US" sz="1700" dirty="0">
              <a:solidFill>
                <a:srgbClr val="FFFFFF"/>
              </a:solidFill>
            </a:endParaRPr>
          </a:p>
        </p:txBody>
      </p:sp>
    </p:spTree>
    <p:extLst>
      <p:ext uri="{BB962C8B-B14F-4D97-AF65-F5344CB8AC3E}">
        <p14:creationId xmlns:p14="http://schemas.microsoft.com/office/powerpoint/2010/main" val="60901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4F9E-C114-4C47-9423-BDC9A825A656}"/>
              </a:ext>
            </a:extLst>
          </p:cNvPr>
          <p:cNvSpPr>
            <a:spLocks noGrp="1"/>
          </p:cNvSpPr>
          <p:nvPr>
            <p:ph type="title"/>
          </p:nvPr>
        </p:nvSpPr>
        <p:spPr>
          <a:xfrm>
            <a:off x="1257300" y="76200"/>
            <a:ext cx="7886700" cy="1325563"/>
          </a:xfrm>
        </p:spPr>
        <p:txBody>
          <a:bodyPr/>
          <a:lstStyle/>
          <a:p>
            <a:r>
              <a:rPr lang="en-US" dirty="0"/>
              <a:t>Groundwater Investigations </a:t>
            </a:r>
          </a:p>
        </p:txBody>
      </p:sp>
      <p:graphicFrame>
        <p:nvGraphicFramePr>
          <p:cNvPr id="8" name="Diagram 7">
            <a:extLst>
              <a:ext uri="{FF2B5EF4-FFF2-40B4-BE49-F238E27FC236}">
                <a16:creationId xmlns:a16="http://schemas.microsoft.com/office/drawing/2014/main" id="{15C6463F-39CD-48D8-A2B8-844309990367}"/>
              </a:ext>
            </a:extLst>
          </p:cNvPr>
          <p:cNvGraphicFramePr/>
          <p:nvPr>
            <p:extLst>
              <p:ext uri="{D42A27DB-BD31-4B8C-83A1-F6EECF244321}">
                <p14:modId xmlns:p14="http://schemas.microsoft.com/office/powerpoint/2010/main" val="2802219321"/>
              </p:ext>
            </p:extLst>
          </p:nvPr>
        </p:nvGraphicFramePr>
        <p:xfrm>
          <a:off x="0" y="1295400"/>
          <a:ext cx="9144000" cy="5322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9455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280E-4E79-4690-ADDE-3F1DA4D1680B}"/>
              </a:ext>
            </a:extLst>
          </p:cNvPr>
          <p:cNvSpPr>
            <a:spLocks noGrp="1"/>
          </p:cNvSpPr>
          <p:nvPr>
            <p:ph type="title"/>
          </p:nvPr>
        </p:nvSpPr>
        <p:spPr/>
        <p:txBody>
          <a:bodyPr/>
          <a:lstStyle/>
          <a:p>
            <a:r>
              <a:rPr lang="en-US" dirty="0"/>
              <a:t>MDE Coordination </a:t>
            </a:r>
          </a:p>
        </p:txBody>
      </p:sp>
      <p:sp>
        <p:nvSpPr>
          <p:cNvPr id="3" name="Content Placeholder 2">
            <a:extLst>
              <a:ext uri="{FF2B5EF4-FFF2-40B4-BE49-F238E27FC236}">
                <a16:creationId xmlns:a16="http://schemas.microsoft.com/office/drawing/2014/main" id="{0E1308FC-9734-46C8-B604-5AB8C4117C60}"/>
              </a:ext>
            </a:extLst>
          </p:cNvPr>
          <p:cNvSpPr>
            <a:spLocks noGrp="1"/>
          </p:cNvSpPr>
          <p:nvPr>
            <p:ph idx="1"/>
          </p:nvPr>
        </p:nvSpPr>
        <p:spPr/>
        <p:txBody>
          <a:bodyPr>
            <a:normAutofit/>
          </a:bodyPr>
          <a:lstStyle/>
          <a:p>
            <a:pPr marL="0" indent="0">
              <a:buNone/>
            </a:pPr>
            <a:r>
              <a:rPr lang="en-US" dirty="0"/>
              <a:t>MDE determined that the Pearce Creek DMCF may only receive and retain a WQC for placement of dredged material if:</a:t>
            </a:r>
          </a:p>
          <a:p>
            <a:pPr marL="914400" lvl="1" indent="-457200">
              <a:buAutoNum type="arabicParenBoth"/>
            </a:pPr>
            <a:r>
              <a:rPr lang="en-US" dirty="0"/>
              <a:t>The DMCF is fully lined and; </a:t>
            </a:r>
          </a:p>
          <a:p>
            <a:pPr marL="914400" lvl="1" indent="-457200">
              <a:buAutoNum type="arabicParenBoth"/>
            </a:pPr>
            <a:r>
              <a:rPr lang="en-US" dirty="0"/>
              <a:t>Corrective measures are undertaken to address the water supply that is provided to residents in the Service Area. The Corps committed to providing a liner for the DMCF and after extensive coordination and input with the communities, the MDOT MPA committed to providing a potable water supply to the 232 homes in the Service Area. </a:t>
            </a:r>
          </a:p>
          <a:p>
            <a:endParaRPr lang="en-US" dirty="0"/>
          </a:p>
        </p:txBody>
      </p:sp>
    </p:spTree>
    <p:extLst>
      <p:ext uri="{BB962C8B-B14F-4D97-AF65-F5344CB8AC3E}">
        <p14:creationId xmlns:p14="http://schemas.microsoft.com/office/powerpoint/2010/main" val="354142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4220DE-B870-499D-97F3-B9C152D2F6E5}"/>
              </a:ext>
            </a:extLst>
          </p:cNvPr>
          <p:cNvSpPr>
            <a:spLocks noGrp="1"/>
          </p:cNvSpPr>
          <p:nvPr>
            <p:ph type="sldNum" sz="quarter" idx="12"/>
          </p:nvPr>
        </p:nvSpPr>
        <p:spPr/>
        <p:txBody>
          <a:bodyPr/>
          <a:lstStyle/>
          <a:p>
            <a:fld id="{69C71185-DD9C-47EF-8391-9FE933E2DB50}" type="slidenum">
              <a:rPr lang="en-US" smtClean="0"/>
              <a:pPr/>
              <a:t>19</a:t>
            </a:fld>
            <a:endParaRPr lang="en-US" dirty="0"/>
          </a:p>
        </p:txBody>
      </p:sp>
      <p:sp>
        <p:nvSpPr>
          <p:cNvPr id="4" name="Title 3">
            <a:extLst>
              <a:ext uri="{FF2B5EF4-FFF2-40B4-BE49-F238E27FC236}">
                <a16:creationId xmlns:a16="http://schemas.microsoft.com/office/drawing/2014/main" id="{708C77A1-8646-47E0-AF80-FB897A1DDD72}"/>
              </a:ext>
            </a:extLst>
          </p:cNvPr>
          <p:cNvSpPr>
            <a:spLocks noGrp="1"/>
          </p:cNvSpPr>
          <p:nvPr>
            <p:ph type="title"/>
          </p:nvPr>
        </p:nvSpPr>
        <p:spPr/>
        <p:txBody>
          <a:bodyPr/>
          <a:lstStyle/>
          <a:p>
            <a:r>
              <a:rPr lang="en-US" dirty="0"/>
              <a:t>Pearce Creek WQC</a:t>
            </a:r>
          </a:p>
        </p:txBody>
      </p:sp>
      <p:sp>
        <p:nvSpPr>
          <p:cNvPr id="5" name="Content Placeholder 2">
            <a:extLst>
              <a:ext uri="{FF2B5EF4-FFF2-40B4-BE49-F238E27FC236}">
                <a16:creationId xmlns:a16="http://schemas.microsoft.com/office/drawing/2014/main" id="{96A88C36-803A-4BDB-9992-0E0C879C5B44}"/>
              </a:ext>
            </a:extLst>
          </p:cNvPr>
          <p:cNvSpPr>
            <a:spLocks noGrp="1"/>
          </p:cNvSpPr>
          <p:nvPr>
            <p:ph idx="1"/>
          </p:nvPr>
        </p:nvSpPr>
        <p:spPr>
          <a:xfrm>
            <a:off x="396106" y="1676400"/>
            <a:ext cx="8229600" cy="4525963"/>
          </a:xfrm>
        </p:spPr>
        <p:txBody>
          <a:bodyPr>
            <a:normAutofit/>
          </a:bodyPr>
          <a:lstStyle/>
          <a:p>
            <a:pPr>
              <a:buClr>
                <a:schemeClr val="accent1"/>
              </a:buClr>
              <a:buFont typeface="Wingdings" panose="05000000000000000000" pitchFamily="2" charset="2"/>
              <a:buChar char="Ø"/>
            </a:pPr>
            <a:r>
              <a:rPr lang="en-US" sz="2200" dirty="0"/>
              <a:t>The MDE WQC was issued December 2014 to allow the Pearce Creek DMCF to receive material.</a:t>
            </a:r>
          </a:p>
          <a:p>
            <a:pPr marL="0" indent="0">
              <a:buClr>
                <a:schemeClr val="accent1"/>
              </a:buClr>
              <a:buNone/>
            </a:pPr>
            <a:endParaRPr lang="en-US" sz="800" dirty="0"/>
          </a:p>
          <a:p>
            <a:pPr>
              <a:buClr>
                <a:schemeClr val="accent1"/>
              </a:buClr>
              <a:buFont typeface="Wingdings" panose="05000000000000000000" pitchFamily="2" charset="2"/>
              <a:buChar char="Ø"/>
            </a:pPr>
            <a:r>
              <a:rPr lang="en-US" sz="2200" dirty="0"/>
              <a:t>WQC requires the following special conditions: </a:t>
            </a:r>
          </a:p>
          <a:p>
            <a:pPr lvl="1">
              <a:buFont typeface="Arial" pitchFamily="34" charset="0"/>
              <a:buChar char="•"/>
            </a:pPr>
            <a:r>
              <a:rPr lang="en-US" sz="2000" dirty="0"/>
              <a:t>Installation of a liner in the DMCF prior to the placement of dredged material; </a:t>
            </a:r>
          </a:p>
          <a:p>
            <a:pPr lvl="1">
              <a:buFont typeface="Arial" pitchFamily="34" charset="0"/>
              <a:buChar char="•"/>
            </a:pPr>
            <a:r>
              <a:rPr lang="en-US" sz="2000" dirty="0"/>
              <a:t>Commencement of public water supply system prior to the placement of dredging material; and</a:t>
            </a:r>
          </a:p>
          <a:p>
            <a:pPr lvl="1">
              <a:buFont typeface="Arial" pitchFamily="34" charset="0"/>
              <a:buChar char="•"/>
            </a:pPr>
            <a:r>
              <a:rPr lang="en-US" sz="2000" dirty="0"/>
              <a:t>Groundwater monitoring (Patapsco and Magothy aquifers) and discharge monitoring requirements. </a:t>
            </a:r>
          </a:p>
          <a:p>
            <a:pPr lvl="1">
              <a:buFont typeface="Arial" pitchFamily="34" charset="0"/>
              <a:buChar char="•"/>
            </a:pPr>
            <a:endParaRPr lang="en-US" sz="2000" dirty="0"/>
          </a:p>
          <a:p>
            <a:pPr>
              <a:buFont typeface="Wingdings" panose="05000000000000000000" pitchFamily="2" charset="2"/>
              <a:buChar char="Ø"/>
            </a:pPr>
            <a:r>
              <a:rPr lang="en-US" sz="2200" dirty="0"/>
              <a:t>CENAP submitted an application for an extension of the WQC, which was approved by MDE and extended to March 31, 2019.</a:t>
            </a:r>
          </a:p>
          <a:p>
            <a:pPr lvl="1">
              <a:buFont typeface="Arial" pitchFamily="34" charset="0"/>
              <a:buChar char="•"/>
            </a:pPr>
            <a:endParaRPr lang="en-US" sz="2000" dirty="0"/>
          </a:p>
          <a:p>
            <a:pPr lvl="1">
              <a:buFont typeface="Arial" pitchFamily="34" charset="0"/>
              <a:buChar char="•"/>
            </a:pPr>
            <a:endParaRPr lang="en-US" sz="2000" dirty="0"/>
          </a:p>
          <a:p>
            <a:pPr lvl="1">
              <a:buFont typeface="Wingdings" panose="05000000000000000000" pitchFamily="2" charset="2"/>
              <a:buChar char="Ø"/>
            </a:pPr>
            <a:endParaRPr lang="en-US" sz="2000" dirty="0"/>
          </a:p>
          <a:p>
            <a:pPr marL="393192" lvl="1" indent="0">
              <a:buNone/>
            </a:pPr>
            <a:endParaRPr lang="en-US" sz="2200"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235779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p>
        </p:txBody>
      </p:sp>
      <p:sp>
        <p:nvSpPr>
          <p:cNvPr id="3" name="Content Placeholder 2"/>
          <p:cNvSpPr>
            <a:spLocks noGrp="1"/>
          </p:cNvSpPr>
          <p:nvPr>
            <p:ph idx="1"/>
          </p:nvPr>
        </p:nvSpPr>
        <p:spPr/>
        <p:txBody>
          <a:bodyPr/>
          <a:lstStyle/>
          <a:p>
            <a:r>
              <a:rPr lang="en-US" dirty="0"/>
              <a:t>Joseph </a:t>
            </a:r>
            <a:r>
              <a:rPr lang="en-US" dirty="0" err="1"/>
              <a:t>Zang</a:t>
            </a:r>
            <a:r>
              <a:rPr lang="en-US" dirty="0"/>
              <a:t> III, Mayor – Town of Cecilton, MD</a:t>
            </a:r>
          </a:p>
          <a:p>
            <a:r>
              <a:rPr lang="en-US" dirty="0"/>
              <a:t>Chris Rogers, AICP – AECOM</a:t>
            </a:r>
          </a:p>
          <a:p>
            <a:r>
              <a:rPr lang="en-US" dirty="0"/>
              <a:t>Kristen Keene – Maryland Port Administration</a:t>
            </a:r>
          </a:p>
          <a:p>
            <a:r>
              <a:rPr lang="en-US" dirty="0"/>
              <a:t>Gavin Kaiser, P.E., Project Manager – U.S. Corps of Engineers, Philadelphia District</a:t>
            </a:r>
          </a:p>
          <a:p>
            <a:r>
              <a:rPr lang="en-US" dirty="0"/>
              <a:t>Valerie Woodruff, Resident – West View Shores</a:t>
            </a:r>
          </a:p>
          <a:p>
            <a:endParaRPr lang="en-US" dirty="0"/>
          </a:p>
        </p:txBody>
      </p:sp>
    </p:spTree>
    <p:extLst>
      <p:ext uri="{BB962C8B-B14F-4D97-AF65-F5344CB8AC3E}">
        <p14:creationId xmlns:p14="http://schemas.microsoft.com/office/powerpoint/2010/main" val="320243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3049772"/>
            <a:ext cx="7478260" cy="75845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t>Pearce Creek DMCF: Liner Construction</a:t>
            </a:r>
          </a:p>
        </p:txBody>
      </p:sp>
    </p:spTree>
    <p:extLst>
      <p:ext uri="{BB962C8B-B14F-4D97-AF65-F5344CB8AC3E}">
        <p14:creationId xmlns:p14="http://schemas.microsoft.com/office/powerpoint/2010/main" val="599906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6670" y="5242296"/>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 MOVIE</a:t>
            </a:r>
          </a:p>
        </p:txBody>
      </p:sp>
    </p:spTree>
    <p:extLst>
      <p:ext uri="{BB962C8B-B14F-4D97-AF65-F5344CB8AC3E}">
        <p14:creationId xmlns:p14="http://schemas.microsoft.com/office/powerpoint/2010/main" val="1508239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6670" y="5242296"/>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 Sieve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21" y="757002"/>
            <a:ext cx="7176958" cy="4037039"/>
          </a:xfrm>
          <a:prstGeom prst="rect">
            <a:avLst/>
          </a:prstGeom>
        </p:spPr>
      </p:pic>
    </p:spTree>
    <p:extLst>
      <p:ext uri="{BB962C8B-B14F-4D97-AF65-F5344CB8AC3E}">
        <p14:creationId xmlns:p14="http://schemas.microsoft.com/office/powerpoint/2010/main" val="70546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6670" y="5242296"/>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46089"/>
            <a:ext cx="7315200" cy="4876800"/>
          </a:xfrm>
          <a:prstGeom prst="rect">
            <a:avLst/>
          </a:prstGeom>
        </p:spPr>
      </p:pic>
    </p:spTree>
    <p:extLst>
      <p:ext uri="{BB962C8B-B14F-4D97-AF65-F5344CB8AC3E}">
        <p14:creationId xmlns:p14="http://schemas.microsoft.com/office/powerpoint/2010/main" val="307442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6670" y="5242296"/>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61" y="779489"/>
            <a:ext cx="6788878" cy="3818744"/>
          </a:xfrm>
          <a:prstGeom prst="rect">
            <a:avLst/>
          </a:prstGeom>
        </p:spPr>
      </p:pic>
    </p:spTree>
    <p:extLst>
      <p:ext uri="{BB962C8B-B14F-4D97-AF65-F5344CB8AC3E}">
        <p14:creationId xmlns:p14="http://schemas.microsoft.com/office/powerpoint/2010/main" val="2221287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6670" y="5242296"/>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331" y="622092"/>
            <a:ext cx="7270229" cy="4089504"/>
          </a:xfrm>
          <a:prstGeom prst="rect">
            <a:avLst/>
          </a:prstGeom>
        </p:spPr>
      </p:pic>
    </p:spTree>
    <p:extLst>
      <p:ext uri="{BB962C8B-B14F-4D97-AF65-F5344CB8AC3E}">
        <p14:creationId xmlns:p14="http://schemas.microsoft.com/office/powerpoint/2010/main" val="190092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3063" y="314344"/>
            <a:ext cx="3744964" cy="4993286"/>
          </a:xfrm>
        </p:spPr>
      </p:pic>
      <p:sp>
        <p:nvSpPr>
          <p:cNvPr id="5" name="Title 1"/>
          <p:cNvSpPr txBox="1">
            <a:spLocks/>
          </p:cNvSpPr>
          <p:nvPr/>
        </p:nvSpPr>
        <p:spPr>
          <a:xfrm>
            <a:off x="756670" y="5307630"/>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Pearce Creek Construction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46814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9494" y="346161"/>
            <a:ext cx="3672101" cy="4896135"/>
          </a:xfrm>
        </p:spPr>
      </p:pic>
      <p:sp>
        <p:nvSpPr>
          <p:cNvPr id="5" name="Title 1"/>
          <p:cNvSpPr txBox="1">
            <a:spLocks/>
          </p:cNvSpPr>
          <p:nvPr/>
        </p:nvSpPr>
        <p:spPr>
          <a:xfrm>
            <a:off x="1103244" y="5242296"/>
            <a:ext cx="7004603"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Pearce Creek Construction</a:t>
            </a:r>
          </a:p>
        </p:txBody>
      </p:sp>
    </p:spTree>
    <p:extLst>
      <p:ext uri="{BB962C8B-B14F-4D97-AF65-F5344CB8AC3E}">
        <p14:creationId xmlns:p14="http://schemas.microsoft.com/office/powerpoint/2010/main" val="869650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p:nvPr/>
        </p:nvPicPr>
        <p:blipFill rotWithShape="1">
          <a:blip r:embed="rId2"/>
          <a:srcRect l="38519" t="17778" r="27037" b="8313"/>
          <a:stretch/>
        </p:blipFill>
        <p:spPr bwMode="auto">
          <a:xfrm>
            <a:off x="2151088" y="389745"/>
            <a:ext cx="4688652" cy="4960712"/>
          </a:xfrm>
          <a:prstGeom prst="rect">
            <a:avLst/>
          </a:prstGeom>
          <a:ln>
            <a:noFill/>
          </a:ln>
          <a:extLst>
            <a:ext uri="{53640926-AAD7-44D8-BBD7-CCE9431645EC}">
              <a14:shadowObscured xmlns:a14="http://schemas.microsoft.com/office/drawing/2010/main"/>
            </a:ext>
          </a:extLst>
        </p:spPr>
      </p:pic>
      <p:sp>
        <p:nvSpPr>
          <p:cNvPr id="5" name="Title 1"/>
          <p:cNvSpPr txBox="1">
            <a:spLocks/>
          </p:cNvSpPr>
          <p:nvPr/>
        </p:nvSpPr>
        <p:spPr>
          <a:xfrm>
            <a:off x="1080759" y="5249791"/>
            <a:ext cx="7004603"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Pearce Creek Sluice Box</a:t>
            </a:r>
          </a:p>
        </p:txBody>
      </p:sp>
    </p:spTree>
    <p:extLst>
      <p:ext uri="{BB962C8B-B14F-4D97-AF65-F5344CB8AC3E}">
        <p14:creationId xmlns:p14="http://schemas.microsoft.com/office/powerpoint/2010/main" val="2521954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Sluice Box at Pearce Creek DMCF During Dredging Contract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331" y="257907"/>
            <a:ext cx="7101254" cy="4734169"/>
          </a:xfrm>
          <a:prstGeom prst="rect">
            <a:avLst/>
          </a:prstGeom>
        </p:spPr>
      </p:pic>
    </p:spTree>
    <p:extLst>
      <p:ext uri="{BB962C8B-B14F-4D97-AF65-F5344CB8AC3E}">
        <p14:creationId xmlns:p14="http://schemas.microsoft.com/office/powerpoint/2010/main" val="159541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Outline</a:t>
            </a:r>
          </a:p>
        </p:txBody>
      </p:sp>
      <p:sp>
        <p:nvSpPr>
          <p:cNvPr id="3" name="Content Placeholder 2"/>
          <p:cNvSpPr>
            <a:spLocks noGrp="1"/>
          </p:cNvSpPr>
          <p:nvPr>
            <p:ph idx="1"/>
          </p:nvPr>
        </p:nvSpPr>
        <p:spPr/>
        <p:txBody>
          <a:bodyPr>
            <a:normAutofit lnSpcReduction="10000"/>
          </a:bodyPr>
          <a:lstStyle/>
          <a:p>
            <a:r>
              <a:rPr lang="en-US" dirty="0"/>
              <a:t>Project Background</a:t>
            </a:r>
          </a:p>
          <a:p>
            <a:r>
              <a:rPr lang="en-US" dirty="0"/>
              <a:t>Need for Dredging and Importance of the Port of Baltimore and the role of the Maryland Port Administration</a:t>
            </a:r>
          </a:p>
          <a:p>
            <a:r>
              <a:rPr lang="en-US" dirty="0"/>
              <a:t>Role of Corps of Engineers Relative to Navigable Channels</a:t>
            </a:r>
          </a:p>
          <a:p>
            <a:r>
              <a:rPr lang="en-US" dirty="0"/>
              <a:t>Why is the Mayor here?</a:t>
            </a:r>
          </a:p>
          <a:p>
            <a:r>
              <a:rPr lang="en-US" dirty="0"/>
              <a:t>Environmental Impacts and Monitoring</a:t>
            </a:r>
          </a:p>
          <a:p>
            <a:r>
              <a:rPr lang="en-US" dirty="0"/>
              <a:t>Public Outreach</a:t>
            </a:r>
          </a:p>
          <a:p>
            <a:r>
              <a:rPr lang="en-US" dirty="0"/>
              <a:t>Conclusion/Discussion</a:t>
            </a:r>
          </a:p>
          <a:p>
            <a:pPr marL="0" indent="0">
              <a:buNone/>
            </a:pPr>
            <a:endParaRPr lang="en-US" dirty="0"/>
          </a:p>
        </p:txBody>
      </p:sp>
    </p:spTree>
    <p:extLst>
      <p:ext uri="{BB962C8B-B14F-4D97-AF65-F5344CB8AC3E}">
        <p14:creationId xmlns:p14="http://schemas.microsoft.com/office/powerpoint/2010/main" val="716043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Dredging Inflow into Pearce Creek DMCF</a:t>
            </a: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160341" y="338627"/>
            <a:ext cx="6280149" cy="4710112"/>
          </a:xfrm>
          <a:prstGeom prst="rect">
            <a:avLst/>
          </a:prstGeom>
          <a:noFill/>
          <a:ln w="9525">
            <a:noFill/>
            <a:miter lim="800000"/>
            <a:headEnd/>
            <a:tailEnd/>
          </a:ln>
        </p:spPr>
      </p:pic>
    </p:spTree>
    <p:extLst>
      <p:ext uri="{BB962C8B-B14F-4D97-AF65-F5344CB8AC3E}">
        <p14:creationId xmlns:p14="http://schemas.microsoft.com/office/powerpoint/2010/main" val="427498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Offloading Operation outside of Pearce Creek DMCF</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563" t="1023" r="-17" b="7593"/>
          <a:stretch/>
        </p:blipFill>
        <p:spPr>
          <a:xfrm>
            <a:off x="1495268" y="734518"/>
            <a:ext cx="6153463" cy="4054840"/>
          </a:xfrm>
          <a:prstGeom prst="rect">
            <a:avLst/>
          </a:prstGeom>
        </p:spPr>
      </p:pic>
    </p:spTree>
    <p:extLst>
      <p:ext uri="{BB962C8B-B14F-4D97-AF65-F5344CB8AC3E}">
        <p14:creationId xmlns:p14="http://schemas.microsoft.com/office/powerpoint/2010/main" val="3179598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0228E-4CC4-4373-BF42-3A06ABE95D72}"/>
              </a:ext>
            </a:extLst>
          </p:cNvPr>
          <p:cNvSpPr>
            <a:spLocks noGrp="1"/>
          </p:cNvSpPr>
          <p:nvPr>
            <p:ph type="title"/>
          </p:nvPr>
        </p:nvSpPr>
        <p:spPr/>
        <p:txBody>
          <a:bodyPr/>
          <a:lstStyle/>
          <a:p>
            <a:r>
              <a:rPr lang="en-US" dirty="0"/>
              <a:t>Pearce Creek DMCF Operations</a:t>
            </a:r>
          </a:p>
        </p:txBody>
      </p:sp>
      <p:sp>
        <p:nvSpPr>
          <p:cNvPr id="3" name="Content Placeholder 2">
            <a:extLst>
              <a:ext uri="{FF2B5EF4-FFF2-40B4-BE49-F238E27FC236}">
                <a16:creationId xmlns:a16="http://schemas.microsoft.com/office/drawing/2014/main" id="{5B951A1B-BF76-480D-A30A-8A1BB3A3730C}"/>
              </a:ext>
            </a:extLst>
          </p:cNvPr>
          <p:cNvSpPr>
            <a:spLocks noGrp="1"/>
          </p:cNvSpPr>
          <p:nvPr>
            <p:ph idx="1"/>
          </p:nvPr>
        </p:nvSpPr>
        <p:spPr/>
        <p:txBody>
          <a:bodyPr/>
          <a:lstStyle/>
          <a:p>
            <a:r>
              <a:rPr lang="en-US" dirty="0"/>
              <a:t>Include text here about the current status of DMCF operations </a:t>
            </a:r>
          </a:p>
          <a:p>
            <a:r>
              <a:rPr lang="en-US" dirty="0"/>
              <a:t>Recent inflow &amp; volume </a:t>
            </a:r>
          </a:p>
          <a:p>
            <a:r>
              <a:rPr lang="en-US" dirty="0"/>
              <a:t>Crust management  </a:t>
            </a:r>
          </a:p>
          <a:p>
            <a:endParaRPr lang="en-US" dirty="0"/>
          </a:p>
        </p:txBody>
      </p:sp>
    </p:spTree>
    <p:extLst>
      <p:ext uri="{BB962C8B-B14F-4D97-AF65-F5344CB8AC3E}">
        <p14:creationId xmlns:p14="http://schemas.microsoft.com/office/powerpoint/2010/main" val="2128191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ACC4-CBD5-45ED-B23F-3C7140025317}"/>
              </a:ext>
            </a:extLst>
          </p:cNvPr>
          <p:cNvSpPr>
            <a:spLocks noGrp="1"/>
          </p:cNvSpPr>
          <p:nvPr>
            <p:ph type="title"/>
          </p:nvPr>
        </p:nvSpPr>
        <p:spPr>
          <a:xfrm>
            <a:off x="776852" y="2488394"/>
            <a:ext cx="7886700" cy="1325563"/>
          </a:xfrm>
        </p:spPr>
        <p:txBody>
          <a:bodyPr>
            <a:noAutofit/>
          </a:bodyPr>
          <a:lstStyle/>
          <a:p>
            <a:pPr algn="ctr"/>
            <a:r>
              <a:rPr lang="en-US" sz="6000" dirty="0"/>
              <a:t>Degraded Wells: Finding a Solution </a:t>
            </a:r>
          </a:p>
        </p:txBody>
      </p:sp>
    </p:spTree>
    <p:extLst>
      <p:ext uri="{BB962C8B-B14F-4D97-AF65-F5344CB8AC3E}">
        <p14:creationId xmlns:p14="http://schemas.microsoft.com/office/powerpoint/2010/main" val="3815338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2DD904-7078-47C3-BE9A-BEFD96410BD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50935DA6-F5D3-4058-8623-F1B061F29D5B}"/>
              </a:ext>
            </a:extLst>
          </p:cNvPr>
          <p:cNvSpPr>
            <a:spLocks noGrp="1"/>
          </p:cNvSpPr>
          <p:nvPr>
            <p:ph type="sldNum" sz="quarter" idx="12"/>
          </p:nvPr>
        </p:nvSpPr>
        <p:spPr/>
        <p:txBody>
          <a:bodyPr/>
          <a:lstStyle/>
          <a:p>
            <a:fld id="{69C71185-DD9C-47EF-8391-9FE933E2DB50}" type="slidenum">
              <a:rPr lang="en-US" smtClean="0"/>
              <a:pPr/>
              <a:t>34</a:t>
            </a:fld>
            <a:endParaRPr lang="en-US" dirty="0"/>
          </a:p>
        </p:txBody>
      </p:sp>
      <p:sp>
        <p:nvSpPr>
          <p:cNvPr id="4" name="Title 3">
            <a:extLst>
              <a:ext uri="{FF2B5EF4-FFF2-40B4-BE49-F238E27FC236}">
                <a16:creationId xmlns:a16="http://schemas.microsoft.com/office/drawing/2014/main" id="{C9440A4E-EA44-4329-958F-C4B4D51013B3}"/>
              </a:ext>
            </a:extLst>
          </p:cNvPr>
          <p:cNvSpPr>
            <a:spLocks noGrp="1"/>
          </p:cNvSpPr>
          <p:nvPr>
            <p:ph type="title"/>
          </p:nvPr>
        </p:nvSpPr>
        <p:spPr/>
        <p:txBody>
          <a:bodyPr>
            <a:normAutofit/>
          </a:bodyPr>
          <a:lstStyle/>
          <a:p>
            <a:r>
              <a:rPr lang="en-US" sz="3500" dirty="0"/>
              <a:t>Pearce Creek Service Area</a:t>
            </a:r>
          </a:p>
        </p:txBody>
      </p:sp>
      <p:pic>
        <p:nvPicPr>
          <p:cNvPr id="3074" name="Picture 2" descr="image-1">
            <a:extLst>
              <a:ext uri="{FF2B5EF4-FFF2-40B4-BE49-F238E27FC236}">
                <a16:creationId xmlns:a16="http://schemas.microsoft.com/office/drawing/2014/main" id="{E5C940DB-DAB8-4363-B719-19FE67A59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 y="1411076"/>
            <a:ext cx="9150470" cy="544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05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MDE’s Role – WQC condition in addition to other water quality monitoring</a:t>
            </a:r>
            <a:br>
              <a:rPr lang="en-US" sz="3200" dirty="0"/>
            </a:br>
            <a:endParaRPr lang="en-US" sz="3200" dirty="0"/>
          </a:p>
        </p:txBody>
      </p:sp>
      <p:sp>
        <p:nvSpPr>
          <p:cNvPr id="3" name="Content Placeholder 2"/>
          <p:cNvSpPr>
            <a:spLocks noGrp="1"/>
          </p:cNvSpPr>
          <p:nvPr>
            <p:ph idx="1"/>
          </p:nvPr>
        </p:nvSpPr>
        <p:spPr/>
        <p:txBody>
          <a:bodyPr/>
          <a:lstStyle/>
          <a:p>
            <a:r>
              <a:rPr lang="en-US" dirty="0"/>
              <a:t>Not in outline but it’s worth noting.</a:t>
            </a:r>
          </a:p>
          <a:p>
            <a:r>
              <a:rPr lang="en-US" dirty="0"/>
              <a:t>Re-state condition of WQC, even quote from or have pdf highlighted.</a:t>
            </a:r>
          </a:p>
          <a:p>
            <a:r>
              <a:rPr lang="en-US" dirty="0"/>
              <a:t>How can a State Agency tell the COE’s What to DO?</a:t>
            </a:r>
          </a:p>
          <a:p>
            <a:r>
              <a:rPr lang="en-US" dirty="0"/>
              <a:t>Cite Clean Water Act specific reference and any important cases that upheld authority.</a:t>
            </a:r>
          </a:p>
        </p:txBody>
      </p:sp>
    </p:spTree>
    <p:extLst>
      <p:ext uri="{BB962C8B-B14F-4D97-AF65-F5344CB8AC3E}">
        <p14:creationId xmlns:p14="http://schemas.microsoft.com/office/powerpoint/2010/main" val="343815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Address Degraded Wells?</a:t>
            </a:r>
          </a:p>
        </p:txBody>
      </p:sp>
      <p:sp>
        <p:nvSpPr>
          <p:cNvPr id="3" name="Content Placeholder 2"/>
          <p:cNvSpPr>
            <a:spLocks noGrp="1"/>
          </p:cNvSpPr>
          <p:nvPr>
            <p:ph idx="1"/>
          </p:nvPr>
        </p:nvSpPr>
        <p:spPr/>
        <p:txBody>
          <a:bodyPr/>
          <a:lstStyle/>
          <a:p>
            <a:pPr marL="0" indent="0">
              <a:buNone/>
            </a:pPr>
            <a:r>
              <a:rPr lang="en-US" dirty="0"/>
              <a:t>Alternatives</a:t>
            </a:r>
          </a:p>
          <a:p>
            <a:r>
              <a:rPr lang="en-US" dirty="0"/>
              <a:t>Community System</a:t>
            </a:r>
          </a:p>
          <a:p>
            <a:r>
              <a:rPr lang="en-US" dirty="0"/>
              <a:t>Individual Treatment Systems for each Well/Dwelling</a:t>
            </a:r>
          </a:p>
          <a:p>
            <a:r>
              <a:rPr lang="en-US" dirty="0"/>
              <a:t>Drill New Individual Wells</a:t>
            </a:r>
          </a:p>
          <a:p>
            <a:endParaRPr lang="en-US" dirty="0"/>
          </a:p>
          <a:p>
            <a:r>
              <a:rPr lang="en-US" dirty="0"/>
              <a:t>One slide for each with pros and cons; mostly cons that discounted alternative</a:t>
            </a:r>
          </a:p>
          <a:p>
            <a:r>
              <a:rPr lang="en-US" dirty="0"/>
              <a:t>Did residents have a say?</a:t>
            </a:r>
          </a:p>
        </p:txBody>
      </p:sp>
    </p:spTree>
    <p:extLst>
      <p:ext uri="{BB962C8B-B14F-4D97-AF65-F5344CB8AC3E}">
        <p14:creationId xmlns:p14="http://schemas.microsoft.com/office/powerpoint/2010/main" val="175701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 Alternatives</a:t>
            </a:r>
          </a:p>
        </p:txBody>
      </p:sp>
      <p:sp>
        <p:nvSpPr>
          <p:cNvPr id="3" name="Content Placeholder 2"/>
          <p:cNvSpPr>
            <a:spLocks noGrp="1"/>
          </p:cNvSpPr>
          <p:nvPr>
            <p:ph idx="1"/>
          </p:nvPr>
        </p:nvSpPr>
        <p:spPr/>
        <p:txBody>
          <a:bodyPr/>
          <a:lstStyle/>
          <a:p>
            <a:pPr marL="0" indent="0">
              <a:buNone/>
            </a:pPr>
            <a:r>
              <a:rPr lang="en-US" dirty="0"/>
              <a:t>Community System (Community Well and Private Distribution System)</a:t>
            </a:r>
          </a:p>
          <a:p>
            <a:r>
              <a:rPr lang="en-US" dirty="0"/>
              <a:t>Designated Authority</a:t>
            </a:r>
          </a:p>
          <a:p>
            <a:r>
              <a:rPr lang="en-US" dirty="0"/>
              <a:t>Private Water Utilities not Interested</a:t>
            </a:r>
          </a:p>
          <a:p>
            <a:r>
              <a:rPr lang="en-US" dirty="0"/>
              <a:t>Geology not Conducive</a:t>
            </a:r>
          </a:p>
        </p:txBody>
      </p:sp>
    </p:spTree>
    <p:extLst>
      <p:ext uri="{BB962C8B-B14F-4D97-AF65-F5344CB8AC3E}">
        <p14:creationId xmlns:p14="http://schemas.microsoft.com/office/powerpoint/2010/main" val="2960396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 Alternatives</a:t>
            </a:r>
          </a:p>
        </p:txBody>
      </p:sp>
      <p:sp>
        <p:nvSpPr>
          <p:cNvPr id="3" name="Content Placeholder 2"/>
          <p:cNvSpPr>
            <a:spLocks noGrp="1"/>
          </p:cNvSpPr>
          <p:nvPr>
            <p:ph idx="1"/>
          </p:nvPr>
        </p:nvSpPr>
        <p:spPr/>
        <p:txBody>
          <a:bodyPr/>
          <a:lstStyle/>
          <a:p>
            <a:pPr marL="0" indent="0">
              <a:buNone/>
            </a:pPr>
            <a:r>
              <a:rPr lang="en-US" dirty="0"/>
              <a:t>New Individual Treatment Systems for Each Well/Dwelling</a:t>
            </a:r>
          </a:p>
          <a:p>
            <a:pPr marL="0" indent="0">
              <a:buNone/>
            </a:pPr>
            <a:endParaRPr lang="en-US" dirty="0"/>
          </a:p>
          <a:p>
            <a:pPr marL="0" indent="0">
              <a:buNone/>
            </a:pPr>
            <a:endParaRPr lang="en-US" dirty="0"/>
          </a:p>
        </p:txBody>
      </p:sp>
      <p:pic>
        <p:nvPicPr>
          <p:cNvPr id="1026" name="Picture 2" descr="V:\Projects\1551\MD_Cecilton\20812240  (60406374)\Eng_Data\On Site Investigations\Street Folders\Edgewater_Dr\Edgewater_Dr_139-I=1017\Photos\Edgewater_Dr_139_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4474" y="2575560"/>
            <a:ext cx="3062016" cy="409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666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 Alternatives</a:t>
            </a:r>
          </a:p>
        </p:txBody>
      </p:sp>
      <p:sp>
        <p:nvSpPr>
          <p:cNvPr id="3" name="Content Placeholder 2"/>
          <p:cNvSpPr>
            <a:spLocks noGrp="1"/>
          </p:cNvSpPr>
          <p:nvPr>
            <p:ph idx="1"/>
          </p:nvPr>
        </p:nvSpPr>
        <p:spPr/>
        <p:txBody>
          <a:bodyPr/>
          <a:lstStyle/>
          <a:p>
            <a:pPr marL="0" indent="0">
              <a:buNone/>
            </a:pPr>
            <a:r>
              <a:rPr lang="en-US" dirty="0"/>
              <a:t>Drill New Individual Wells</a:t>
            </a:r>
          </a:p>
          <a:p>
            <a:r>
              <a:rPr lang="en-US" dirty="0"/>
              <a:t>Geology not Conducive</a:t>
            </a:r>
          </a:p>
        </p:txBody>
      </p:sp>
    </p:spTree>
    <p:extLst>
      <p:ext uri="{BB962C8B-B14F-4D97-AF65-F5344CB8AC3E}">
        <p14:creationId xmlns:p14="http://schemas.microsoft.com/office/powerpoint/2010/main" val="756097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850" y="1787978"/>
            <a:ext cx="4721756" cy="315928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273" y="1992086"/>
            <a:ext cx="3889208" cy="1896291"/>
          </a:xfrm>
          <a:prstGeom prst="rect">
            <a:avLst/>
          </a:prstGeom>
        </p:spPr>
      </p:pic>
    </p:spTree>
    <p:extLst>
      <p:ext uri="{BB962C8B-B14F-4D97-AF65-F5344CB8AC3E}">
        <p14:creationId xmlns:p14="http://schemas.microsoft.com/office/powerpoint/2010/main" val="2625252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Why the Mayor is Here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07961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Supply Alternatives</a:t>
            </a:r>
          </a:p>
        </p:txBody>
      </p:sp>
      <p:sp>
        <p:nvSpPr>
          <p:cNvPr id="3" name="Content Placeholder 2"/>
          <p:cNvSpPr>
            <a:spLocks noGrp="1"/>
          </p:cNvSpPr>
          <p:nvPr>
            <p:ph idx="1"/>
          </p:nvPr>
        </p:nvSpPr>
        <p:spPr/>
        <p:txBody>
          <a:bodyPr/>
          <a:lstStyle/>
          <a:p>
            <a:pPr marL="0" indent="0">
              <a:buNone/>
            </a:pPr>
            <a:r>
              <a:rPr lang="en-US" dirty="0"/>
              <a:t>Town of Cecilton</a:t>
            </a:r>
          </a:p>
          <a:p>
            <a:pPr marL="0" indent="0">
              <a:buNone/>
            </a:pPr>
            <a:endParaRPr lang="en-US" dirty="0"/>
          </a:p>
          <a:p>
            <a:pPr marL="0" indent="0">
              <a:buNone/>
            </a:pPr>
            <a:r>
              <a:rPr lang="en-US" dirty="0"/>
              <a:t>https://www.youtube.com/watch?v=3HPdBxpJ0Pc</a:t>
            </a:r>
          </a:p>
        </p:txBody>
      </p:sp>
    </p:spTree>
    <p:extLst>
      <p:ext uri="{BB962C8B-B14F-4D97-AF65-F5344CB8AC3E}">
        <p14:creationId xmlns:p14="http://schemas.microsoft.com/office/powerpoint/2010/main" val="4274302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Cecilton Water System</a:t>
            </a:r>
          </a:p>
        </p:txBody>
      </p:sp>
      <p:sp>
        <p:nvSpPr>
          <p:cNvPr id="3" name="Content Placeholder 2"/>
          <p:cNvSpPr>
            <a:spLocks noGrp="1"/>
          </p:cNvSpPr>
          <p:nvPr>
            <p:ph idx="1"/>
          </p:nvPr>
        </p:nvSpPr>
        <p:spPr/>
        <p:txBody>
          <a:bodyPr/>
          <a:lstStyle/>
          <a:p>
            <a:pPr marL="0" indent="0">
              <a:buNone/>
            </a:pPr>
            <a:r>
              <a:rPr lang="en-US" dirty="0"/>
              <a:t>How Could the Town System Service the Pearce Creek Service Area?</a:t>
            </a:r>
          </a:p>
          <a:p>
            <a:pPr marL="0" indent="0">
              <a:buNone/>
            </a:pPr>
            <a:endParaRPr lang="en-US" dirty="0"/>
          </a:p>
          <a:p>
            <a:pPr marL="0" indent="0">
              <a:buNone/>
            </a:pPr>
            <a:endParaRPr lang="en-US" dirty="0"/>
          </a:p>
          <a:p>
            <a:pPr marL="0" indent="0">
              <a:buNone/>
            </a:pPr>
            <a:r>
              <a:rPr lang="en-US" dirty="0"/>
              <a:t>Vicinity Map –Town relative to Service Area</a:t>
            </a:r>
          </a:p>
        </p:txBody>
      </p:sp>
    </p:spTree>
    <p:extLst>
      <p:ext uri="{BB962C8B-B14F-4D97-AF65-F5344CB8AC3E}">
        <p14:creationId xmlns:p14="http://schemas.microsoft.com/office/powerpoint/2010/main" val="3201605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Cecilton Water System</a:t>
            </a:r>
          </a:p>
        </p:txBody>
      </p:sp>
      <p:sp>
        <p:nvSpPr>
          <p:cNvPr id="3" name="Content Placeholder 2"/>
          <p:cNvSpPr>
            <a:spLocks noGrp="1"/>
          </p:cNvSpPr>
          <p:nvPr>
            <p:ph idx="1"/>
          </p:nvPr>
        </p:nvSpPr>
        <p:spPr>
          <a:xfrm>
            <a:off x="619025" y="1621334"/>
            <a:ext cx="5897278" cy="4319287"/>
          </a:xfrm>
        </p:spPr>
        <p:txBody>
          <a:bodyPr/>
          <a:lstStyle/>
          <a:p>
            <a:pPr marL="0" indent="0">
              <a:buNone/>
            </a:pPr>
            <a:r>
              <a:rPr lang="en-US" dirty="0"/>
              <a:t>Cecilton Water System</a:t>
            </a:r>
          </a:p>
          <a:p>
            <a:r>
              <a:rPr lang="en-US" dirty="0"/>
              <a:t>Water Treatment Plant for Iron and Manganese </a:t>
            </a:r>
          </a:p>
          <a:p>
            <a:r>
              <a:rPr lang="en-US" dirty="0"/>
              <a:t>Two Wells in </a:t>
            </a:r>
            <a:r>
              <a:rPr lang="en-US" dirty="0" err="1"/>
              <a:t>Magothy</a:t>
            </a:r>
            <a:r>
              <a:rPr lang="en-US" dirty="0"/>
              <a:t> Aquifer</a:t>
            </a:r>
          </a:p>
          <a:p>
            <a:r>
              <a:rPr lang="en-US" dirty="0"/>
              <a:t>400,000 Gallon Storage Tank</a:t>
            </a:r>
          </a:p>
          <a:p>
            <a:r>
              <a:rPr lang="en-US" dirty="0"/>
              <a:t>Distribution System</a:t>
            </a:r>
          </a:p>
          <a:p>
            <a:r>
              <a:rPr lang="en-US" dirty="0"/>
              <a:t>2014 Population ~ 700 Residents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646" y="1478790"/>
            <a:ext cx="2176385" cy="460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737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Cecilton Water System</a:t>
            </a:r>
          </a:p>
        </p:txBody>
      </p:sp>
      <p:sp>
        <p:nvSpPr>
          <p:cNvPr id="3" name="Content Placeholder 2"/>
          <p:cNvSpPr>
            <a:spLocks noGrp="1"/>
          </p:cNvSpPr>
          <p:nvPr>
            <p:ph idx="1"/>
          </p:nvPr>
        </p:nvSpPr>
        <p:spPr/>
        <p:txBody>
          <a:bodyPr/>
          <a:lstStyle/>
          <a:p>
            <a:pPr marL="0" indent="0">
              <a:buNone/>
            </a:pPr>
            <a:r>
              <a:rPr lang="en-US" dirty="0"/>
              <a:t>Feasibility Analysis</a:t>
            </a:r>
          </a:p>
          <a:p>
            <a:r>
              <a:rPr lang="en-US" dirty="0"/>
              <a:t>Planning Parameters</a:t>
            </a:r>
          </a:p>
          <a:p>
            <a:pPr lvl="1">
              <a:buFont typeface="Wingdings" panose="05000000000000000000" pitchFamily="2" charset="2"/>
              <a:buChar char="Ø"/>
            </a:pPr>
            <a:r>
              <a:rPr lang="en-US" dirty="0"/>
              <a:t>235 Existing Residences</a:t>
            </a:r>
          </a:p>
          <a:p>
            <a:pPr lvl="1">
              <a:buFont typeface="Wingdings" panose="05000000000000000000" pitchFamily="2" charset="2"/>
              <a:buChar char="Ø"/>
            </a:pPr>
            <a:r>
              <a:rPr lang="en-US" dirty="0"/>
              <a:t>135 Undeveloped Lots of Record</a:t>
            </a:r>
          </a:p>
          <a:p>
            <a:pPr lvl="1">
              <a:buFont typeface="Wingdings" panose="05000000000000000000" pitchFamily="2" charset="2"/>
              <a:buChar char="Ø"/>
            </a:pPr>
            <a:r>
              <a:rPr lang="en-US" dirty="0"/>
              <a:t>7 Miles to Service Area</a:t>
            </a:r>
          </a:p>
          <a:p>
            <a:pPr lvl="1">
              <a:buFont typeface="Wingdings" panose="05000000000000000000" pitchFamily="2" charset="2"/>
              <a:buChar char="Ø"/>
            </a:pPr>
            <a:r>
              <a:rPr lang="en-US" dirty="0"/>
              <a:t>7 Miles of Internal Roads</a:t>
            </a:r>
          </a:p>
          <a:p>
            <a:pPr lvl="1">
              <a:buFont typeface="Wingdings" panose="05000000000000000000" pitchFamily="2" charset="2"/>
              <a:buChar char="Ø"/>
            </a:pPr>
            <a:r>
              <a:rPr lang="en-US" dirty="0"/>
              <a:t>Include On-Lot Connections</a:t>
            </a:r>
          </a:p>
          <a:p>
            <a:pPr lvl="1">
              <a:buFont typeface="Wingdings" panose="05000000000000000000" pitchFamily="2" charset="2"/>
              <a:buChar char="Ø"/>
            </a:pPr>
            <a:r>
              <a:rPr lang="en-US" dirty="0"/>
              <a:t>Achieve Minimum 35 psi at Residences (2 story)</a:t>
            </a:r>
          </a:p>
          <a:p>
            <a:pPr lvl="1">
              <a:buFont typeface="Wingdings" panose="05000000000000000000" pitchFamily="2" charset="2"/>
              <a:buChar char="Ø"/>
            </a:pPr>
            <a:r>
              <a:rPr lang="en-US" dirty="0"/>
              <a:t>Maintain Adequate Chlorine Residual</a:t>
            </a:r>
          </a:p>
        </p:txBody>
      </p:sp>
    </p:spTree>
    <p:extLst>
      <p:ext uri="{BB962C8B-B14F-4D97-AF65-F5344CB8AC3E}">
        <p14:creationId xmlns:p14="http://schemas.microsoft.com/office/powerpoint/2010/main" val="2302408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Town of Cecilton Water System</a:t>
            </a:r>
            <a:r>
              <a:rPr lang="en-US" sz="3200" dirty="0"/>
              <a:t> Preconstruction Pressure Contours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6008" y="1568919"/>
            <a:ext cx="8100620" cy="5062888"/>
          </a:xfrm>
        </p:spPr>
      </p:pic>
    </p:spTree>
    <p:extLst>
      <p:ext uri="{BB962C8B-B14F-4D97-AF65-F5344CB8AC3E}">
        <p14:creationId xmlns:p14="http://schemas.microsoft.com/office/powerpoint/2010/main" val="1216323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Town of Cecilton Water System </a:t>
            </a:r>
            <a:r>
              <a:rPr lang="en-US" sz="3200" dirty="0"/>
              <a:t>Pressure Contours at Buildout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7516" y="1757404"/>
            <a:ext cx="8014568" cy="5009106"/>
          </a:xfrm>
        </p:spPr>
      </p:pic>
    </p:spTree>
    <p:extLst>
      <p:ext uri="{BB962C8B-B14F-4D97-AF65-F5344CB8AC3E}">
        <p14:creationId xmlns:p14="http://schemas.microsoft.com/office/powerpoint/2010/main" val="2972275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Cecilton Water System</a:t>
            </a:r>
          </a:p>
        </p:txBody>
      </p:sp>
      <p:sp>
        <p:nvSpPr>
          <p:cNvPr id="3" name="Content Placeholder 2"/>
          <p:cNvSpPr>
            <a:spLocks noGrp="1"/>
          </p:cNvSpPr>
          <p:nvPr>
            <p:ph idx="1"/>
          </p:nvPr>
        </p:nvSpPr>
        <p:spPr/>
        <p:txBody>
          <a:bodyPr/>
          <a:lstStyle/>
          <a:p>
            <a:r>
              <a:rPr lang="en-US" dirty="0"/>
              <a:t>Groundwater Appropriate Permit Increase</a:t>
            </a:r>
          </a:p>
          <a:p>
            <a:r>
              <a:rPr lang="en-US" dirty="0"/>
              <a:t>Approval from County to Serve Outside Municipal Limits</a:t>
            </a:r>
          </a:p>
          <a:p>
            <a:r>
              <a:rPr lang="en-US" dirty="0"/>
              <a:t>Water and Sewer Plan Amendment</a:t>
            </a:r>
          </a:p>
          <a:p>
            <a:r>
              <a:rPr lang="en-US" dirty="0"/>
              <a:t>Wetland Permit</a:t>
            </a:r>
          </a:p>
          <a:p>
            <a:r>
              <a:rPr lang="en-US" dirty="0" err="1"/>
              <a:t>Stormwater</a:t>
            </a:r>
            <a:r>
              <a:rPr lang="en-US" dirty="0"/>
              <a:t> Management</a:t>
            </a:r>
          </a:p>
          <a:p>
            <a:r>
              <a:rPr lang="en-US" dirty="0"/>
              <a:t>Utility Easements</a:t>
            </a:r>
          </a:p>
          <a:p>
            <a:r>
              <a:rPr lang="en-US" dirty="0"/>
              <a:t>SHA and County Road Utility Permits</a:t>
            </a:r>
          </a:p>
        </p:txBody>
      </p:sp>
    </p:spTree>
    <p:extLst>
      <p:ext uri="{BB962C8B-B14F-4D97-AF65-F5344CB8AC3E}">
        <p14:creationId xmlns:p14="http://schemas.microsoft.com/office/powerpoint/2010/main" val="4079008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D0B0-F028-41A3-8003-B51EBAFA316C}"/>
              </a:ext>
            </a:extLst>
          </p:cNvPr>
          <p:cNvSpPr>
            <a:spLocks noGrp="1"/>
          </p:cNvSpPr>
          <p:nvPr>
            <p:ph type="title"/>
          </p:nvPr>
        </p:nvSpPr>
        <p:spPr>
          <a:xfrm>
            <a:off x="628650" y="2103437"/>
            <a:ext cx="7886700" cy="1325563"/>
          </a:xfrm>
        </p:spPr>
        <p:txBody>
          <a:bodyPr>
            <a:noAutofit/>
          </a:bodyPr>
          <a:lstStyle/>
          <a:p>
            <a:pPr algn="ctr"/>
            <a:r>
              <a:rPr lang="en-US" sz="6000" dirty="0"/>
              <a:t>Water System Construction</a:t>
            </a:r>
          </a:p>
        </p:txBody>
      </p:sp>
    </p:spTree>
    <p:extLst>
      <p:ext uri="{BB962C8B-B14F-4D97-AF65-F5344CB8AC3E}">
        <p14:creationId xmlns:p14="http://schemas.microsoft.com/office/powerpoint/2010/main" val="1273386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804E-0333-475A-923C-2B65594256E7}"/>
              </a:ext>
            </a:extLst>
          </p:cNvPr>
          <p:cNvSpPr>
            <a:spLocks noGrp="1"/>
          </p:cNvSpPr>
          <p:nvPr>
            <p:ph type="title"/>
          </p:nvPr>
        </p:nvSpPr>
        <p:spPr/>
        <p:txBody>
          <a:bodyPr/>
          <a:lstStyle/>
          <a:p>
            <a:r>
              <a:rPr lang="en-US" dirty="0"/>
              <a:t>Construction Phases</a:t>
            </a:r>
          </a:p>
        </p:txBody>
      </p:sp>
      <p:sp>
        <p:nvSpPr>
          <p:cNvPr id="3" name="Content Placeholder 2">
            <a:extLst>
              <a:ext uri="{FF2B5EF4-FFF2-40B4-BE49-F238E27FC236}">
                <a16:creationId xmlns:a16="http://schemas.microsoft.com/office/drawing/2014/main" id="{5CF658C0-67CA-4245-B3D4-D6E4F4DFC4FE}"/>
              </a:ext>
            </a:extLst>
          </p:cNvPr>
          <p:cNvSpPr>
            <a:spLocks noGrp="1"/>
          </p:cNvSpPr>
          <p:nvPr>
            <p:ph idx="1"/>
          </p:nvPr>
        </p:nvSpPr>
        <p:spPr/>
        <p:txBody>
          <a:bodyPr>
            <a:normAutofit lnSpcReduction="10000"/>
          </a:bodyPr>
          <a:lstStyle/>
          <a:p>
            <a:pPr marL="0" indent="0">
              <a:buNone/>
            </a:pPr>
            <a:r>
              <a:rPr lang="en-US" dirty="0"/>
              <a:t>Phase I: Transmission Main</a:t>
            </a:r>
          </a:p>
          <a:p>
            <a:pPr lvl="1"/>
            <a:r>
              <a:rPr lang="en-US" dirty="0"/>
              <a:t>Exterior installation of the water meter, a portion of the service line, and on-lot shut-off valve</a:t>
            </a:r>
          </a:p>
          <a:p>
            <a:pPr marL="0" indent="0">
              <a:buNone/>
            </a:pPr>
            <a:endParaRPr lang="en-US" dirty="0"/>
          </a:p>
          <a:p>
            <a:pPr marL="0" indent="0">
              <a:buNone/>
            </a:pPr>
            <a:r>
              <a:rPr lang="en-US" dirty="0"/>
              <a:t>Phase II: Distribution System</a:t>
            </a:r>
          </a:p>
          <a:p>
            <a:pPr lvl="1"/>
            <a:r>
              <a:rPr lang="en-US" dirty="0"/>
              <a:t>Interior plumbing as necessary to make the final connection to the indoor piping</a:t>
            </a:r>
          </a:p>
          <a:p>
            <a:pPr marL="0" indent="0">
              <a:buNone/>
            </a:pPr>
            <a:endParaRPr lang="en-US" dirty="0"/>
          </a:p>
          <a:p>
            <a:pPr marL="0" indent="0">
              <a:buNone/>
            </a:pPr>
            <a:r>
              <a:rPr lang="en-US" dirty="0"/>
              <a:t>Phase II: On-lot Work  </a:t>
            </a:r>
          </a:p>
          <a:p>
            <a:pPr lvl="1"/>
            <a:r>
              <a:rPr lang="en-US" dirty="0"/>
              <a:t>In-home connections and abandonment of the existing residential wells</a:t>
            </a:r>
          </a:p>
        </p:txBody>
      </p:sp>
    </p:spTree>
    <p:extLst>
      <p:ext uri="{BB962C8B-B14F-4D97-AF65-F5344CB8AC3E}">
        <p14:creationId xmlns:p14="http://schemas.microsoft.com/office/powerpoint/2010/main" val="97275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Corps of Engineers and MPA</a:t>
            </a:r>
          </a:p>
        </p:txBody>
      </p:sp>
      <p:sp>
        <p:nvSpPr>
          <p:cNvPr id="3" name="Content Placeholder 2"/>
          <p:cNvSpPr>
            <a:spLocks noGrp="1"/>
          </p:cNvSpPr>
          <p:nvPr>
            <p:ph idx="1"/>
          </p:nvPr>
        </p:nvSpPr>
        <p:spPr/>
        <p:txBody>
          <a:bodyPr/>
          <a:lstStyle/>
          <a:p>
            <a:r>
              <a:rPr lang="en-US" dirty="0"/>
              <a:t>Corps relationship with MPA</a:t>
            </a:r>
          </a:p>
          <a:p>
            <a:r>
              <a:rPr lang="en-US" dirty="0"/>
              <a:t>Prioritization process</a:t>
            </a:r>
          </a:p>
          <a:p>
            <a:r>
              <a:rPr lang="en-US" dirty="0"/>
              <a:t>Relationship on Pearce Creek Project, e.g., confirm if same as described or describe anything unique</a:t>
            </a:r>
          </a:p>
        </p:txBody>
      </p:sp>
    </p:spTree>
    <p:extLst>
      <p:ext uri="{BB962C8B-B14F-4D97-AF65-F5344CB8AC3E}">
        <p14:creationId xmlns:p14="http://schemas.microsoft.com/office/powerpoint/2010/main" val="4084159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8379C6-1082-4224-BCD4-882E45F238F3}"/>
              </a:ext>
            </a:extLst>
          </p:cNvPr>
          <p:cNvSpPr>
            <a:spLocks noGrp="1"/>
          </p:cNvSpPr>
          <p:nvPr>
            <p:ph type="sldNum" sz="quarter" idx="12"/>
          </p:nvPr>
        </p:nvSpPr>
        <p:spPr/>
        <p:txBody>
          <a:bodyPr/>
          <a:lstStyle/>
          <a:p>
            <a:fld id="{69C71185-DD9C-47EF-8391-9FE933E2DB50}" type="slidenum">
              <a:rPr lang="en-US" smtClean="0"/>
              <a:pPr/>
              <a:t>50</a:t>
            </a:fld>
            <a:endParaRPr lang="en-US" dirty="0"/>
          </a:p>
        </p:txBody>
      </p:sp>
      <p:sp>
        <p:nvSpPr>
          <p:cNvPr id="4" name="Title 3">
            <a:extLst>
              <a:ext uri="{FF2B5EF4-FFF2-40B4-BE49-F238E27FC236}">
                <a16:creationId xmlns:a16="http://schemas.microsoft.com/office/drawing/2014/main" id="{DBAEB782-6440-4631-A0F5-238318FDE5DB}"/>
              </a:ext>
            </a:extLst>
          </p:cNvPr>
          <p:cNvSpPr>
            <a:spLocks noGrp="1"/>
          </p:cNvSpPr>
          <p:nvPr>
            <p:ph type="title"/>
          </p:nvPr>
        </p:nvSpPr>
        <p:spPr/>
        <p:txBody>
          <a:bodyPr>
            <a:normAutofit/>
          </a:bodyPr>
          <a:lstStyle/>
          <a:p>
            <a:r>
              <a:rPr lang="en-US" dirty="0"/>
              <a:t>Phase I: Transmission Main</a:t>
            </a:r>
          </a:p>
        </p:txBody>
      </p:sp>
      <p:pic>
        <p:nvPicPr>
          <p:cNvPr id="7172" name="Picture 4" descr="http://pearcecreekoutreach.com/Images/WaterLineConst/WaterLine_6.jpg">
            <a:extLst>
              <a:ext uri="{FF2B5EF4-FFF2-40B4-BE49-F238E27FC236}">
                <a16:creationId xmlns:a16="http://schemas.microsoft.com/office/drawing/2014/main" id="{C39E0E85-7B74-4325-B284-87CD980312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2955" y="1292525"/>
            <a:ext cx="2971800" cy="481788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pearcecreekoutreach.com/Images/WaterLineConst/WaterLine_18.jpg">
            <a:extLst>
              <a:ext uri="{FF2B5EF4-FFF2-40B4-BE49-F238E27FC236}">
                <a16:creationId xmlns:a16="http://schemas.microsoft.com/office/drawing/2014/main" id="{0BB3EBAB-629F-4864-8CC6-D888C16E0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2521"/>
            <a:ext cx="3105510" cy="481788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pearcecreekoutreach.com/Images/WaterLineConst/WaterLine_21.jpg">
            <a:extLst>
              <a:ext uri="{FF2B5EF4-FFF2-40B4-BE49-F238E27FC236}">
                <a16:creationId xmlns:a16="http://schemas.microsoft.com/office/drawing/2014/main" id="{FE34A3EC-C09B-4505-A1F7-8B27B409C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199" y="1272393"/>
            <a:ext cx="2971801" cy="48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938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I </a:t>
            </a:r>
          </a:p>
        </p:txBody>
      </p:sp>
      <p:pic>
        <p:nvPicPr>
          <p:cNvPr id="2050" name="Picture 2" descr="V:\Projects\1551\MD_Cecilton\60491781\Photos\Site Inspection Photos\2016\2016-06\2016-06-15\IMG_47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6295" y="1564105"/>
            <a:ext cx="5813659" cy="436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92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Phase I </a:t>
            </a:r>
          </a:p>
        </p:txBody>
      </p:sp>
      <p:pic>
        <p:nvPicPr>
          <p:cNvPr id="14338" name="Picture 2" descr="V:\Projects\1551\MD_Cecilton\60491781\Photos\Site Inspection Photos\2017\2017-04\2017-04-19\IMG_58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83" y="1690688"/>
            <a:ext cx="3919287" cy="4802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Projects\1551\MD_Cecilton\60491781\Photos\Site Inspection Photos\2017\2017-04\2017-04-19\IMG_5837.JPG">
            <a:extLst>
              <a:ext uri="{FF2B5EF4-FFF2-40B4-BE49-F238E27FC236}">
                <a16:creationId xmlns:a16="http://schemas.microsoft.com/office/drawing/2014/main" id="{3A95C6D2-B1AD-4773-A7C3-67F55D2EFB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0994" y="1690688"/>
            <a:ext cx="3564356" cy="4802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767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Town of Cecilton Water System</a:t>
            </a:r>
          </a:p>
        </p:txBody>
      </p:sp>
      <p:pic>
        <p:nvPicPr>
          <p:cNvPr id="3074" name="Picture 2" descr="V:\Projects\1551\MD_Cecilton\60491781\Photos\Site Inspection Photos\2016\2016-06\2016-06-16\IMG_4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3908" y="1619450"/>
            <a:ext cx="6381549" cy="478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99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04D607-AB6B-4198-B23A-EB4753D744E8}"/>
              </a:ext>
            </a:extLst>
          </p:cNvPr>
          <p:cNvSpPr>
            <a:spLocks noGrp="1"/>
          </p:cNvSpPr>
          <p:nvPr>
            <p:ph type="sldNum" sz="quarter" idx="12"/>
          </p:nvPr>
        </p:nvSpPr>
        <p:spPr/>
        <p:txBody>
          <a:bodyPr/>
          <a:lstStyle/>
          <a:p>
            <a:fld id="{69C71185-DD9C-47EF-8391-9FE933E2DB50}" type="slidenum">
              <a:rPr lang="en-US" smtClean="0"/>
              <a:pPr/>
              <a:t>54</a:t>
            </a:fld>
            <a:endParaRPr lang="en-US" dirty="0"/>
          </a:p>
        </p:txBody>
      </p:sp>
      <p:sp>
        <p:nvSpPr>
          <p:cNvPr id="4" name="Title 3">
            <a:extLst>
              <a:ext uri="{FF2B5EF4-FFF2-40B4-BE49-F238E27FC236}">
                <a16:creationId xmlns:a16="http://schemas.microsoft.com/office/drawing/2014/main" id="{3E07313B-B616-4487-9DEE-DEAF00CFA2A6}"/>
              </a:ext>
            </a:extLst>
          </p:cNvPr>
          <p:cNvSpPr>
            <a:spLocks noGrp="1"/>
          </p:cNvSpPr>
          <p:nvPr>
            <p:ph type="title"/>
          </p:nvPr>
        </p:nvSpPr>
        <p:spPr>
          <a:xfrm>
            <a:off x="1200150" y="457200"/>
            <a:ext cx="6743700" cy="1143000"/>
          </a:xfrm>
        </p:spPr>
        <p:txBody>
          <a:bodyPr>
            <a:normAutofit/>
          </a:bodyPr>
          <a:lstStyle/>
          <a:p>
            <a:r>
              <a:rPr lang="en-US" dirty="0"/>
              <a:t>Phase II: Distribution System</a:t>
            </a:r>
          </a:p>
        </p:txBody>
      </p:sp>
      <p:pic>
        <p:nvPicPr>
          <p:cNvPr id="8194" name="Picture 2" descr="http://pearcecreekoutreach.com/Images/WaterLineConst/WaterLine_14.jpg">
            <a:extLst>
              <a:ext uri="{FF2B5EF4-FFF2-40B4-BE49-F238E27FC236}">
                <a16:creationId xmlns:a16="http://schemas.microsoft.com/office/drawing/2014/main" id="{0FB55D82-CF85-4FF6-87C0-29385E4402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828800"/>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pearcecreekoutreach.com/Images/WaterLineConst/WaterLine_17.jpg">
            <a:extLst>
              <a:ext uri="{FF2B5EF4-FFF2-40B4-BE49-F238E27FC236}">
                <a16:creationId xmlns:a16="http://schemas.microsoft.com/office/drawing/2014/main" id="{C339A636-9D5E-47C7-A2B2-5246CB1B15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00200"/>
            <a:ext cx="3286125"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411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E0C42-3C72-4693-8886-C671B4CCD7B4}"/>
              </a:ext>
            </a:extLst>
          </p:cNvPr>
          <p:cNvSpPr>
            <a:spLocks noGrp="1"/>
          </p:cNvSpPr>
          <p:nvPr>
            <p:ph type="sldNum" sz="quarter" idx="12"/>
          </p:nvPr>
        </p:nvSpPr>
        <p:spPr/>
        <p:txBody>
          <a:bodyPr/>
          <a:lstStyle/>
          <a:p>
            <a:fld id="{69C71185-DD9C-47EF-8391-9FE933E2DB50}" type="slidenum">
              <a:rPr lang="en-US" smtClean="0"/>
              <a:pPr/>
              <a:t>55</a:t>
            </a:fld>
            <a:endParaRPr lang="en-US" dirty="0"/>
          </a:p>
        </p:txBody>
      </p:sp>
      <p:sp>
        <p:nvSpPr>
          <p:cNvPr id="4" name="Title 3">
            <a:extLst>
              <a:ext uri="{FF2B5EF4-FFF2-40B4-BE49-F238E27FC236}">
                <a16:creationId xmlns:a16="http://schemas.microsoft.com/office/drawing/2014/main" id="{6CC0810E-5681-4B47-91E3-CE86323DC984}"/>
              </a:ext>
            </a:extLst>
          </p:cNvPr>
          <p:cNvSpPr>
            <a:spLocks noGrp="1"/>
          </p:cNvSpPr>
          <p:nvPr>
            <p:ph type="title"/>
          </p:nvPr>
        </p:nvSpPr>
        <p:spPr/>
        <p:txBody>
          <a:bodyPr/>
          <a:lstStyle/>
          <a:p>
            <a:r>
              <a:rPr lang="en-US" dirty="0"/>
              <a:t>Phase III: On-lot Work</a:t>
            </a:r>
          </a:p>
        </p:txBody>
      </p:sp>
      <p:sp>
        <p:nvSpPr>
          <p:cNvPr id="13" name="TextBox 12">
            <a:extLst>
              <a:ext uri="{FF2B5EF4-FFF2-40B4-BE49-F238E27FC236}">
                <a16:creationId xmlns:a16="http://schemas.microsoft.com/office/drawing/2014/main" id="{FF658D0F-68DC-4C85-B989-7D09F9F8767B}"/>
              </a:ext>
            </a:extLst>
          </p:cNvPr>
          <p:cNvSpPr txBox="1"/>
          <p:nvPr/>
        </p:nvSpPr>
        <p:spPr>
          <a:xfrm>
            <a:off x="-990600" y="1981200"/>
            <a:ext cx="184731" cy="369332"/>
          </a:xfrm>
          <a:prstGeom prst="rect">
            <a:avLst/>
          </a:prstGeom>
          <a:noFill/>
        </p:spPr>
        <p:txBody>
          <a:bodyPr wrap="none" rtlCol="0">
            <a:spAutoFit/>
          </a:bodyPr>
          <a:lstStyle/>
          <a:p>
            <a:endParaRPr lang="en-US" dirty="0"/>
          </a:p>
        </p:txBody>
      </p:sp>
      <p:pic>
        <p:nvPicPr>
          <p:cNvPr id="15" name="Picture 14" descr="A picture containing ground, rock, wall, tool&#10;&#10;Description generated with very high confidence">
            <a:extLst>
              <a:ext uri="{FF2B5EF4-FFF2-40B4-BE49-F238E27FC236}">
                <a16:creationId xmlns:a16="http://schemas.microsoft.com/office/drawing/2014/main" id="{9A9C194A-EE15-48EA-B08B-1325ADDF8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3267074"/>
            <a:ext cx="2419350" cy="3225800"/>
          </a:xfrm>
          <a:prstGeom prst="rect">
            <a:avLst/>
          </a:prstGeom>
        </p:spPr>
      </p:pic>
      <p:pic>
        <p:nvPicPr>
          <p:cNvPr id="10" name="Picture 9" descr="A picture containing ground, outdoor, tree, grass&#10;&#10;Description generated with very high confidence">
            <a:extLst>
              <a:ext uri="{FF2B5EF4-FFF2-40B4-BE49-F238E27FC236}">
                <a16:creationId xmlns:a16="http://schemas.microsoft.com/office/drawing/2014/main" id="{9B0F7B21-F09C-4D94-8078-7D7BCC260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227" y="1651793"/>
            <a:ext cx="2571750" cy="3230562"/>
          </a:xfrm>
          <a:prstGeom prst="rect">
            <a:avLst/>
          </a:prstGeom>
        </p:spPr>
      </p:pic>
      <p:pic>
        <p:nvPicPr>
          <p:cNvPr id="12" name="Picture 11" descr="A picture containing grass, outdoor, tree, ground&#10;&#10;Description generated with very high confidence">
            <a:extLst>
              <a:ext uri="{FF2B5EF4-FFF2-40B4-BE49-F238E27FC236}">
                <a16:creationId xmlns:a16="http://schemas.microsoft.com/office/drawing/2014/main" id="{E9EC01D6-26E3-45C2-A487-5AB5BB9F82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3267074"/>
            <a:ext cx="2571750" cy="3230562"/>
          </a:xfrm>
          <a:prstGeom prst="rect">
            <a:avLst/>
          </a:prstGeom>
        </p:spPr>
      </p:pic>
    </p:spTree>
    <p:extLst>
      <p:ext uri="{BB962C8B-B14F-4D97-AF65-F5344CB8AC3E}">
        <p14:creationId xmlns:p14="http://schemas.microsoft.com/office/powerpoint/2010/main" val="2717475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7D03-A5F1-411F-9E94-764F6CB6C667}"/>
              </a:ext>
            </a:extLst>
          </p:cNvPr>
          <p:cNvSpPr>
            <a:spLocks noGrp="1"/>
          </p:cNvSpPr>
          <p:nvPr>
            <p:ph type="title"/>
          </p:nvPr>
        </p:nvSpPr>
        <p:spPr>
          <a:xfrm>
            <a:off x="628650" y="0"/>
            <a:ext cx="7886700" cy="947000"/>
          </a:xfrm>
        </p:spPr>
        <p:txBody>
          <a:bodyPr/>
          <a:lstStyle/>
          <a:p>
            <a:pPr algn="ctr"/>
            <a:r>
              <a:rPr lang="en-US" dirty="0"/>
              <a:t>In-Home Connections</a:t>
            </a:r>
          </a:p>
        </p:txBody>
      </p:sp>
      <p:pic>
        <p:nvPicPr>
          <p:cNvPr id="4" name="Picture 3">
            <a:extLst>
              <a:ext uri="{FF2B5EF4-FFF2-40B4-BE49-F238E27FC236}">
                <a16:creationId xmlns:a16="http://schemas.microsoft.com/office/drawing/2014/main" id="{1ECDF712-CDB3-4538-BC70-947B82FDD3DD}"/>
              </a:ext>
            </a:extLst>
          </p:cNvPr>
          <p:cNvPicPr>
            <a:picLocks noChangeAspect="1"/>
          </p:cNvPicPr>
          <p:nvPr/>
        </p:nvPicPr>
        <p:blipFill>
          <a:blip r:embed="rId2"/>
          <a:stretch>
            <a:fillRect/>
          </a:stretch>
        </p:blipFill>
        <p:spPr>
          <a:xfrm>
            <a:off x="628652" y="1172641"/>
            <a:ext cx="3378629" cy="5002749"/>
          </a:xfrm>
          <a:prstGeom prst="rect">
            <a:avLst/>
          </a:prstGeom>
        </p:spPr>
      </p:pic>
      <p:pic>
        <p:nvPicPr>
          <p:cNvPr id="5" name="Picture 4">
            <a:extLst>
              <a:ext uri="{FF2B5EF4-FFF2-40B4-BE49-F238E27FC236}">
                <a16:creationId xmlns:a16="http://schemas.microsoft.com/office/drawing/2014/main" id="{BFCEB604-49C4-409B-8620-E34615E9F8CD}"/>
              </a:ext>
            </a:extLst>
          </p:cNvPr>
          <p:cNvPicPr>
            <a:picLocks noChangeAspect="1"/>
          </p:cNvPicPr>
          <p:nvPr/>
        </p:nvPicPr>
        <p:blipFill>
          <a:blip r:embed="rId3"/>
          <a:stretch>
            <a:fillRect/>
          </a:stretch>
        </p:blipFill>
        <p:spPr>
          <a:xfrm>
            <a:off x="5136720" y="1172641"/>
            <a:ext cx="3378630" cy="5002749"/>
          </a:xfrm>
          <a:prstGeom prst="rect">
            <a:avLst/>
          </a:prstGeom>
        </p:spPr>
      </p:pic>
      <p:sp>
        <p:nvSpPr>
          <p:cNvPr id="6" name="TextBox 5">
            <a:extLst>
              <a:ext uri="{FF2B5EF4-FFF2-40B4-BE49-F238E27FC236}">
                <a16:creationId xmlns:a16="http://schemas.microsoft.com/office/drawing/2014/main" id="{D2157F8B-F43A-4B4C-B4DF-25EF02C542E2}"/>
              </a:ext>
            </a:extLst>
          </p:cNvPr>
          <p:cNvSpPr txBox="1"/>
          <p:nvPr/>
        </p:nvSpPr>
        <p:spPr>
          <a:xfrm>
            <a:off x="1723506" y="6216365"/>
            <a:ext cx="1658225" cy="369332"/>
          </a:xfrm>
          <a:prstGeom prst="rect">
            <a:avLst/>
          </a:prstGeom>
          <a:noFill/>
        </p:spPr>
        <p:txBody>
          <a:bodyPr wrap="square" rtlCol="0">
            <a:spAutoFit/>
          </a:bodyPr>
          <a:lstStyle/>
          <a:p>
            <a:r>
              <a:rPr lang="en-US" b="1" dirty="0"/>
              <a:t>Pre-connection</a:t>
            </a:r>
          </a:p>
        </p:txBody>
      </p:sp>
      <p:sp>
        <p:nvSpPr>
          <p:cNvPr id="7" name="TextBox 6">
            <a:extLst>
              <a:ext uri="{FF2B5EF4-FFF2-40B4-BE49-F238E27FC236}">
                <a16:creationId xmlns:a16="http://schemas.microsoft.com/office/drawing/2014/main" id="{21294CB9-526D-48BC-A75D-0B3CD64D4382}"/>
              </a:ext>
            </a:extLst>
          </p:cNvPr>
          <p:cNvSpPr txBox="1"/>
          <p:nvPr/>
        </p:nvSpPr>
        <p:spPr>
          <a:xfrm>
            <a:off x="6120093" y="6216365"/>
            <a:ext cx="1717428" cy="369332"/>
          </a:xfrm>
          <a:prstGeom prst="rect">
            <a:avLst/>
          </a:prstGeom>
          <a:noFill/>
        </p:spPr>
        <p:txBody>
          <a:bodyPr wrap="square" rtlCol="0">
            <a:spAutoFit/>
          </a:bodyPr>
          <a:lstStyle/>
          <a:p>
            <a:r>
              <a:rPr lang="en-US" b="1" dirty="0"/>
              <a:t>Post-connection</a:t>
            </a:r>
          </a:p>
        </p:txBody>
      </p:sp>
    </p:spTree>
    <p:extLst>
      <p:ext uri="{BB962C8B-B14F-4D97-AF65-F5344CB8AC3E}">
        <p14:creationId xmlns:p14="http://schemas.microsoft.com/office/powerpoint/2010/main" val="730415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8860-6E3E-4FF6-ACD1-8CFE501D8F62}"/>
              </a:ext>
            </a:extLst>
          </p:cNvPr>
          <p:cNvSpPr>
            <a:spLocks noGrp="1"/>
          </p:cNvSpPr>
          <p:nvPr>
            <p:ph type="title"/>
          </p:nvPr>
        </p:nvSpPr>
        <p:spPr/>
        <p:txBody>
          <a:bodyPr/>
          <a:lstStyle/>
          <a:p>
            <a:r>
              <a:rPr lang="en-US" dirty="0"/>
              <a:t>Road Restoration </a:t>
            </a:r>
          </a:p>
        </p:txBody>
      </p:sp>
      <p:sp>
        <p:nvSpPr>
          <p:cNvPr id="3" name="Content Placeholder 2">
            <a:extLst>
              <a:ext uri="{FF2B5EF4-FFF2-40B4-BE49-F238E27FC236}">
                <a16:creationId xmlns:a16="http://schemas.microsoft.com/office/drawing/2014/main" id="{D390271B-134D-4FB7-B5BC-5F2B93D4A5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65881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6009D-5AC9-417D-8548-44C23FB44E06}"/>
              </a:ext>
            </a:extLst>
          </p:cNvPr>
          <p:cNvSpPr>
            <a:spLocks noGrp="1"/>
          </p:cNvSpPr>
          <p:nvPr>
            <p:ph type="title"/>
          </p:nvPr>
        </p:nvSpPr>
        <p:spPr>
          <a:xfrm>
            <a:off x="628650" y="2255920"/>
            <a:ext cx="7886700" cy="1325563"/>
          </a:xfrm>
        </p:spPr>
        <p:txBody>
          <a:bodyPr>
            <a:noAutofit/>
          </a:bodyPr>
          <a:lstStyle/>
          <a:p>
            <a:pPr algn="ctr"/>
            <a:r>
              <a:rPr lang="en-US" sz="6000" dirty="0"/>
              <a:t>Environmental </a:t>
            </a:r>
            <a:br>
              <a:rPr lang="en-US" sz="6000" dirty="0"/>
            </a:br>
            <a:r>
              <a:rPr lang="en-US" sz="6000" dirty="0"/>
              <a:t>Monitoring </a:t>
            </a:r>
          </a:p>
        </p:txBody>
      </p:sp>
    </p:spTree>
    <p:extLst>
      <p:ext uri="{BB962C8B-B14F-4D97-AF65-F5344CB8AC3E}">
        <p14:creationId xmlns:p14="http://schemas.microsoft.com/office/powerpoint/2010/main" val="1270521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AC5277-D2F1-43E3-9FF5-3BF96097032A}"/>
              </a:ext>
            </a:extLst>
          </p:cNvPr>
          <p:cNvSpPr>
            <a:spLocks noGrp="1"/>
          </p:cNvSpPr>
          <p:nvPr>
            <p:ph idx="1"/>
          </p:nvPr>
        </p:nvSpPr>
        <p:spPr>
          <a:xfrm>
            <a:off x="0" y="1481328"/>
            <a:ext cx="8686800" cy="4525963"/>
          </a:xfrm>
        </p:spPr>
        <p:txBody>
          <a:bodyPr>
            <a:normAutofit fontScale="92500" lnSpcReduction="20000"/>
          </a:bodyPr>
          <a:lstStyle/>
          <a:p>
            <a:pPr marL="109728" indent="0">
              <a:buNone/>
            </a:pPr>
            <a:endParaRPr lang="en-US" dirty="0"/>
          </a:p>
          <a:p>
            <a:pPr marL="850392" lvl="1" indent="-457200">
              <a:buAutoNum type="arabicPeriod"/>
            </a:pPr>
            <a:r>
              <a:rPr lang="en-US" dirty="0"/>
              <a:t>Groundwater monitoring (required per WQC)</a:t>
            </a:r>
          </a:p>
          <a:p>
            <a:pPr lvl="3"/>
            <a:r>
              <a:rPr lang="en-US" dirty="0"/>
              <a:t>Magothy and Patapsco aquifers are monitored within and adjacent to the DMCF site. </a:t>
            </a:r>
          </a:p>
          <a:p>
            <a:pPr marL="630936" lvl="2" indent="0">
              <a:buNone/>
            </a:pPr>
            <a:endParaRPr lang="en-US" dirty="0"/>
          </a:p>
          <a:p>
            <a:pPr marL="850392" lvl="1" indent="-457200">
              <a:buAutoNum type="arabicPeriod"/>
            </a:pPr>
            <a:r>
              <a:rPr lang="en-US" dirty="0"/>
              <a:t>Discharge monitoring (required per WQC) </a:t>
            </a:r>
          </a:p>
          <a:p>
            <a:pPr lvl="3"/>
            <a:r>
              <a:rPr lang="en-US" dirty="0"/>
              <a:t>Water quality monitoring is conducted at the point where water is discharged into the Pearce Creek Lake. </a:t>
            </a:r>
          </a:p>
          <a:p>
            <a:pPr lvl="3"/>
            <a:r>
              <a:rPr lang="en-US" dirty="0"/>
              <a:t>Discharge monitoring plan includes key parameters such as: flow volume/discharge rate, total suspended solids, pH, dissolved oxygen, nutrients, and metals. </a:t>
            </a:r>
          </a:p>
          <a:p>
            <a:pPr lvl="3"/>
            <a:endParaRPr lang="en-US" dirty="0"/>
          </a:p>
          <a:p>
            <a:pPr marL="850392" lvl="1" indent="-457200">
              <a:buFont typeface="Verdana"/>
              <a:buAutoNum type="arabicPeriod"/>
            </a:pPr>
            <a:r>
              <a:rPr lang="en-US" sz="2400" dirty="0"/>
              <a:t>Exterior monitoring (voluntarily conducted by MPA) </a:t>
            </a:r>
          </a:p>
          <a:p>
            <a:pPr lvl="3"/>
            <a:r>
              <a:rPr lang="en-US" dirty="0"/>
              <a:t>Exterior monitoring efforts ensure that the environmental conditions surrounding the DMCF remain unaffected by water being discharged from the facility.</a:t>
            </a:r>
          </a:p>
          <a:p>
            <a:pPr lvl="3"/>
            <a:r>
              <a:rPr lang="en-US" dirty="0"/>
              <a:t>Monitoring parameters evaluate surface water and sediment quality, sediment toxicity, and benthic community structure. </a:t>
            </a:r>
          </a:p>
        </p:txBody>
      </p:sp>
      <p:sp>
        <p:nvSpPr>
          <p:cNvPr id="3" name="Slide Number Placeholder 2">
            <a:extLst>
              <a:ext uri="{FF2B5EF4-FFF2-40B4-BE49-F238E27FC236}">
                <a16:creationId xmlns:a16="http://schemas.microsoft.com/office/drawing/2014/main" id="{0FFB65F7-50DC-4056-A12B-75ED71524159}"/>
              </a:ext>
            </a:extLst>
          </p:cNvPr>
          <p:cNvSpPr>
            <a:spLocks noGrp="1"/>
          </p:cNvSpPr>
          <p:nvPr>
            <p:ph type="sldNum" sz="quarter" idx="12"/>
          </p:nvPr>
        </p:nvSpPr>
        <p:spPr/>
        <p:txBody>
          <a:bodyPr/>
          <a:lstStyle/>
          <a:p>
            <a:fld id="{69C71185-DD9C-47EF-8391-9FE933E2DB50}" type="slidenum">
              <a:rPr lang="en-US" smtClean="0"/>
              <a:pPr/>
              <a:t>59</a:t>
            </a:fld>
            <a:endParaRPr lang="en-US" dirty="0"/>
          </a:p>
        </p:txBody>
      </p:sp>
      <p:sp>
        <p:nvSpPr>
          <p:cNvPr id="4" name="Title 3">
            <a:extLst>
              <a:ext uri="{FF2B5EF4-FFF2-40B4-BE49-F238E27FC236}">
                <a16:creationId xmlns:a16="http://schemas.microsoft.com/office/drawing/2014/main" id="{1254B12F-E338-42C7-8AFA-6EAD9925E2B6}"/>
              </a:ext>
            </a:extLst>
          </p:cNvPr>
          <p:cNvSpPr>
            <a:spLocks noGrp="1"/>
          </p:cNvSpPr>
          <p:nvPr>
            <p:ph type="title"/>
          </p:nvPr>
        </p:nvSpPr>
        <p:spPr/>
        <p:txBody>
          <a:bodyPr/>
          <a:lstStyle/>
          <a:p>
            <a:r>
              <a:rPr lang="en-US" dirty="0"/>
              <a:t>Pearce Creek Monitoring</a:t>
            </a:r>
          </a:p>
        </p:txBody>
      </p:sp>
    </p:spTree>
    <p:extLst>
      <p:ext uri="{BB962C8B-B14F-4D97-AF65-F5344CB8AC3E}">
        <p14:creationId xmlns:p14="http://schemas.microsoft.com/office/powerpoint/2010/main" val="403828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F4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12687F-745D-4068-BA71-893F06043893}"/>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a:r>
              <a:rPr lang="en-US">
                <a:solidFill>
                  <a:srgbClr val="FFFFFF"/>
                </a:solidFill>
              </a:rPr>
              <a:t>Maryland Port Administration </a:t>
            </a:r>
          </a:p>
        </p:txBody>
      </p:sp>
      <p:pic>
        <p:nvPicPr>
          <p:cNvPr id="10" name="Picture 3" descr="WWL two Vessels">
            <a:extLst>
              <a:ext uri="{FF2B5EF4-FFF2-40B4-BE49-F238E27FC236}">
                <a16:creationId xmlns:a16="http://schemas.microsoft.com/office/drawing/2014/main" id="{18ED1364-AF08-4910-B0D2-EBDFD095A9B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5257" b="-3"/>
          <a:stretch/>
        </p:blipFill>
        <p:spPr bwMode="auto">
          <a:xfrm>
            <a:off x="245660" y="321733"/>
            <a:ext cx="5293729" cy="4107392"/>
          </a:xfrm>
          <a:prstGeom prst="rect">
            <a:avLst/>
          </a:prstGeom>
          <a:noFill/>
        </p:spPr>
      </p:pic>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4E27C89-D156-4406-B84A-77221639F1CF}"/>
              </a:ext>
            </a:extLst>
          </p:cNvPr>
          <p:cNvSpPr txBox="1">
            <a:spLocks/>
          </p:cNvSpPr>
          <p:nvPr/>
        </p:nvSpPr>
        <p:spPr>
          <a:xfrm>
            <a:off x="6021989" y="917725"/>
            <a:ext cx="2568554"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rgbClr val="FFFFFF"/>
                </a:solidFill>
              </a:rPr>
              <a:t>Responsible for increasing the flow of waterborne commerce through the State of Maryland in a manner that provides benefit to the citizens of the State</a:t>
            </a:r>
          </a:p>
          <a:p>
            <a:pPr marL="0"/>
            <a:endParaRPr lang="en-US" sz="1700" dirty="0">
              <a:solidFill>
                <a:srgbClr val="FFFFFF"/>
              </a:solidFill>
            </a:endParaRPr>
          </a:p>
        </p:txBody>
      </p:sp>
    </p:spTree>
    <p:extLst>
      <p:ext uri="{BB962C8B-B14F-4D97-AF65-F5344CB8AC3E}">
        <p14:creationId xmlns:p14="http://schemas.microsoft.com/office/powerpoint/2010/main" val="2533476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pearcecreekoutreach.com/Images/PCLake/PCLake_10.jpg">
            <a:extLst>
              <a:ext uri="{FF2B5EF4-FFF2-40B4-BE49-F238E27FC236}">
                <a16:creationId xmlns:a16="http://schemas.microsoft.com/office/drawing/2014/main" id="{03FE7CE1-5736-41D8-A27B-BAB78B677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4864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BDA770-05FE-4D07-914A-D821F1796A55}"/>
              </a:ext>
            </a:extLst>
          </p:cNvPr>
          <p:cNvSpPr>
            <a:spLocks noGrp="1"/>
          </p:cNvSpPr>
          <p:nvPr>
            <p:ph type="sldNum" sz="quarter" idx="12"/>
          </p:nvPr>
        </p:nvSpPr>
        <p:spPr/>
        <p:txBody>
          <a:bodyPr/>
          <a:lstStyle/>
          <a:p>
            <a:fld id="{69C71185-DD9C-47EF-8391-9FE933E2DB50}" type="slidenum">
              <a:rPr lang="en-US" smtClean="0"/>
              <a:pPr/>
              <a:t>60</a:t>
            </a:fld>
            <a:endParaRPr lang="en-US" dirty="0"/>
          </a:p>
        </p:txBody>
      </p:sp>
      <p:sp>
        <p:nvSpPr>
          <p:cNvPr id="4" name="Title 3">
            <a:extLst>
              <a:ext uri="{FF2B5EF4-FFF2-40B4-BE49-F238E27FC236}">
                <a16:creationId xmlns:a16="http://schemas.microsoft.com/office/drawing/2014/main" id="{9DF5FBE4-C511-4E31-BED0-4CAD09E29979}"/>
              </a:ext>
            </a:extLst>
          </p:cNvPr>
          <p:cNvSpPr>
            <a:spLocks noGrp="1"/>
          </p:cNvSpPr>
          <p:nvPr>
            <p:ph type="title"/>
          </p:nvPr>
        </p:nvSpPr>
        <p:spPr/>
        <p:txBody>
          <a:bodyPr/>
          <a:lstStyle/>
          <a:p>
            <a:r>
              <a:rPr lang="en-US" dirty="0"/>
              <a:t>Pearce Creek Lake </a:t>
            </a:r>
          </a:p>
        </p:txBody>
      </p:sp>
      <p:pic>
        <p:nvPicPr>
          <p:cNvPr id="9218" name="Picture 2" descr="http://pearcecreekoutreach.com/Images/ElkRiver/ElkRiver_6.jpg">
            <a:extLst>
              <a:ext uri="{FF2B5EF4-FFF2-40B4-BE49-F238E27FC236}">
                <a16:creationId xmlns:a16="http://schemas.microsoft.com/office/drawing/2014/main" id="{1E3EAE28-56FF-45D1-BE2C-3722B3406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913" y="1181100"/>
            <a:ext cx="5486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pearcecreekoutreach.com/Images/PCLake/PCLake_8.jpg">
            <a:extLst>
              <a:ext uri="{FF2B5EF4-FFF2-40B4-BE49-F238E27FC236}">
                <a16:creationId xmlns:a16="http://schemas.microsoft.com/office/drawing/2014/main" id="{DE8F7905-29D8-4993-A4BE-5D1A5943E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 y="3959525"/>
            <a:ext cx="4550568" cy="292147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pearcecreekoutreach.com/Images/PCLake/PCLake_6.jpg">
            <a:extLst>
              <a:ext uri="{FF2B5EF4-FFF2-40B4-BE49-F238E27FC236}">
                <a16:creationId xmlns:a16="http://schemas.microsoft.com/office/drawing/2014/main" id="{878A7EEB-D781-49CC-BF45-27C8C74BFA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688" y="3972464"/>
            <a:ext cx="4619311"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27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3F02C4-9AEB-46A3-BB1D-5973EDDF8CC0}"/>
              </a:ext>
            </a:extLst>
          </p:cNvPr>
          <p:cNvSpPr>
            <a:spLocks noGrp="1"/>
          </p:cNvSpPr>
          <p:nvPr>
            <p:ph type="sldNum" sz="quarter" idx="12"/>
          </p:nvPr>
        </p:nvSpPr>
        <p:spPr/>
        <p:txBody>
          <a:bodyPr/>
          <a:lstStyle/>
          <a:p>
            <a:fld id="{69C71185-DD9C-47EF-8391-9FE933E2DB50}" type="slidenum">
              <a:rPr lang="en-US" smtClean="0"/>
              <a:pPr/>
              <a:t>61</a:t>
            </a:fld>
            <a:endParaRPr lang="en-US" dirty="0"/>
          </a:p>
        </p:txBody>
      </p:sp>
      <p:sp>
        <p:nvSpPr>
          <p:cNvPr id="4" name="Title 3">
            <a:extLst>
              <a:ext uri="{FF2B5EF4-FFF2-40B4-BE49-F238E27FC236}">
                <a16:creationId xmlns:a16="http://schemas.microsoft.com/office/drawing/2014/main" id="{2938A171-F316-4757-890E-884B2EB16D94}"/>
              </a:ext>
            </a:extLst>
          </p:cNvPr>
          <p:cNvSpPr>
            <a:spLocks noGrp="1"/>
          </p:cNvSpPr>
          <p:nvPr>
            <p:ph type="title"/>
          </p:nvPr>
        </p:nvSpPr>
        <p:spPr/>
        <p:txBody>
          <a:bodyPr/>
          <a:lstStyle/>
          <a:p>
            <a:r>
              <a:rPr lang="en-US" dirty="0"/>
              <a:t>Elk River</a:t>
            </a:r>
          </a:p>
        </p:txBody>
      </p:sp>
      <p:pic>
        <p:nvPicPr>
          <p:cNvPr id="10246" name="Picture 6" descr="http://pearcecreekoutreach.com/Images/ElkRiver/ElkRiver_11.jpg">
            <a:extLst>
              <a:ext uri="{FF2B5EF4-FFF2-40B4-BE49-F238E27FC236}">
                <a16:creationId xmlns:a16="http://schemas.microsoft.com/office/drawing/2014/main" id="{48FAB052-C7AA-43E9-9C23-FDE303371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3903"/>
            <a:ext cx="4495800" cy="351009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pearcecreekoutreach.com/Images/ElkRiver/ElkRiver_5.jpg">
            <a:extLst>
              <a:ext uri="{FF2B5EF4-FFF2-40B4-BE49-F238E27FC236}">
                <a16:creationId xmlns:a16="http://schemas.microsoft.com/office/drawing/2014/main" id="{052845DE-99FF-4AFD-B7C7-63C8009B0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3902"/>
            <a:ext cx="4572000" cy="3510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03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2C1D-5207-4091-896B-FBAE9B5147A8}"/>
              </a:ext>
            </a:extLst>
          </p:cNvPr>
          <p:cNvSpPr>
            <a:spLocks noGrp="1"/>
          </p:cNvSpPr>
          <p:nvPr>
            <p:ph type="title"/>
          </p:nvPr>
        </p:nvSpPr>
        <p:spPr>
          <a:xfrm>
            <a:off x="628650" y="2103437"/>
            <a:ext cx="7886700" cy="1325563"/>
          </a:xfrm>
        </p:spPr>
        <p:txBody>
          <a:bodyPr>
            <a:noAutofit/>
          </a:bodyPr>
          <a:lstStyle/>
          <a:p>
            <a:pPr algn="ctr"/>
            <a:r>
              <a:rPr lang="en-US" sz="6000" dirty="0"/>
              <a:t>Public Outreach and Stakeholder Engagement </a:t>
            </a:r>
          </a:p>
        </p:txBody>
      </p:sp>
    </p:spTree>
    <p:extLst>
      <p:ext uri="{BB962C8B-B14F-4D97-AF65-F5344CB8AC3E}">
        <p14:creationId xmlns:p14="http://schemas.microsoft.com/office/powerpoint/2010/main" val="41945732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close up of a logo&#10;&#10;Description generated with very high confidence">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2" name="Title 1"/>
          <p:cNvSpPr>
            <a:spLocks noGrp="1"/>
          </p:cNvSpPr>
          <p:nvPr>
            <p:ph type="title"/>
          </p:nvPr>
        </p:nvSpPr>
        <p:spPr>
          <a:xfrm>
            <a:off x="4976979" y="1459467"/>
            <a:ext cx="3733482" cy="1090538"/>
          </a:xfrm>
        </p:spPr>
        <p:txBody>
          <a:bodyPr>
            <a:normAutofit/>
          </a:bodyPr>
          <a:lstStyle/>
          <a:p>
            <a:r>
              <a:rPr lang="en-US" sz="3400">
                <a:solidFill>
                  <a:srgbClr val="000000"/>
                </a:solidFill>
              </a:rPr>
              <a:t>Public Outreach Initiatives  </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A screenshot of a social media post&#10;&#10;Description generated with very high confidence">
            <a:extLst>
              <a:ext uri="{FF2B5EF4-FFF2-40B4-BE49-F238E27FC236}">
                <a16:creationId xmlns:a16="http://schemas.microsoft.com/office/drawing/2014/main" id="{29AE126B-D7F9-408A-80F7-B62079897576}"/>
              </a:ext>
            </a:extLst>
          </p:cNvPr>
          <p:cNvPicPr>
            <a:picLocks noChangeAspect="1"/>
          </p:cNvPicPr>
          <p:nvPr/>
        </p:nvPicPr>
        <p:blipFill rotWithShape="1">
          <a:blip r:embed="rId3">
            <a:alphaModFix/>
            <a:extLst/>
          </a:blip>
          <a:srcRect l="2448" r="7030" b="4"/>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4974330" y="2673512"/>
            <a:ext cx="3733184" cy="2729467"/>
          </a:xfrm>
        </p:spPr>
        <p:txBody>
          <a:bodyPr anchor="ctr">
            <a:normAutofit/>
          </a:bodyPr>
          <a:lstStyle/>
          <a:p>
            <a:r>
              <a:rPr lang="en-US" sz="1500">
                <a:solidFill>
                  <a:srgbClr val="000000"/>
                </a:solidFill>
              </a:rPr>
              <a:t>Pearce Creek Implementation Committee </a:t>
            </a:r>
          </a:p>
          <a:p>
            <a:r>
              <a:rPr lang="en-US" sz="1500">
                <a:solidFill>
                  <a:srgbClr val="000000"/>
                </a:solidFill>
              </a:rPr>
              <a:t>Outreach Website: </a:t>
            </a:r>
            <a:r>
              <a:rPr lang="en-US" sz="1500">
                <a:solidFill>
                  <a:srgbClr val="000000"/>
                </a:solidFill>
                <a:hlinkClick r:id="rId4"/>
              </a:rPr>
              <a:t>www.pearcecreekoutreach.com</a:t>
            </a:r>
            <a:r>
              <a:rPr lang="en-US" sz="1500">
                <a:solidFill>
                  <a:srgbClr val="000000"/>
                </a:solidFill>
              </a:rPr>
              <a:t>  </a:t>
            </a:r>
          </a:p>
          <a:p>
            <a:r>
              <a:rPr lang="en-US" sz="1500">
                <a:solidFill>
                  <a:srgbClr val="000000"/>
                </a:solidFill>
              </a:rPr>
              <a:t>Pearce Creek Newsletter</a:t>
            </a:r>
          </a:p>
          <a:p>
            <a:r>
              <a:rPr lang="en-US" sz="1500">
                <a:solidFill>
                  <a:srgbClr val="000000"/>
                </a:solidFill>
              </a:rPr>
              <a:t>Open Houses and Public Meetings</a:t>
            </a:r>
          </a:p>
          <a:p>
            <a:r>
              <a:rPr lang="en-US" sz="1500">
                <a:solidFill>
                  <a:srgbClr val="000000"/>
                </a:solidFill>
              </a:rPr>
              <a:t>Attendance and/or participation in community events and meetings </a:t>
            </a:r>
          </a:p>
          <a:p>
            <a:r>
              <a:rPr lang="en-US" sz="1500">
                <a:solidFill>
                  <a:srgbClr val="000000"/>
                </a:solidFill>
              </a:rPr>
              <a:t>Mailings and Emails Notifications </a:t>
            </a:r>
          </a:p>
          <a:p>
            <a:endParaRPr lang="en-US" sz="1500">
              <a:solidFill>
                <a:srgbClr val="000000"/>
              </a:solidFill>
            </a:endParaRPr>
          </a:p>
        </p:txBody>
      </p:sp>
    </p:spTree>
    <p:extLst>
      <p:ext uri="{BB962C8B-B14F-4D97-AF65-F5344CB8AC3E}">
        <p14:creationId xmlns:p14="http://schemas.microsoft.com/office/powerpoint/2010/main" val="3343157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Public Outreach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233" y="367259"/>
            <a:ext cx="6369904" cy="4246603"/>
          </a:xfrm>
          <a:prstGeom prst="rect">
            <a:avLst/>
          </a:prstGeom>
        </p:spPr>
      </p:pic>
    </p:spTree>
    <p:extLst>
      <p:ext uri="{BB962C8B-B14F-4D97-AF65-F5344CB8AC3E}">
        <p14:creationId xmlns:p14="http://schemas.microsoft.com/office/powerpoint/2010/main" val="1940203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Public Site Visit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8278" y="358515"/>
            <a:ext cx="7082852" cy="4721901"/>
          </a:xfrm>
          <a:prstGeom prst="rect">
            <a:avLst/>
          </a:prstGeom>
        </p:spPr>
      </p:pic>
    </p:spTree>
    <p:extLst>
      <p:ext uri="{BB962C8B-B14F-4D97-AF65-F5344CB8AC3E}">
        <p14:creationId xmlns:p14="http://schemas.microsoft.com/office/powerpoint/2010/main" val="2244922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2870" y="5218781"/>
            <a:ext cx="7478260" cy="75845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Elected Officials Site Visit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870" y="757003"/>
            <a:ext cx="6948773" cy="3908685"/>
          </a:xfrm>
          <a:prstGeom prst="rect">
            <a:avLst/>
          </a:prstGeom>
        </p:spPr>
      </p:pic>
    </p:spTree>
    <p:extLst>
      <p:ext uri="{BB962C8B-B14F-4D97-AF65-F5344CB8AC3E}">
        <p14:creationId xmlns:p14="http://schemas.microsoft.com/office/powerpoint/2010/main" val="29567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0319E5-B617-4184-B8EA-B54AD33B5973}"/>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4200" kern="1200">
                <a:solidFill>
                  <a:srgbClr val="FFFFFF"/>
                </a:solidFill>
                <a:latin typeface="+mj-lt"/>
                <a:ea typeface="+mj-ea"/>
                <a:cs typeface="+mj-cs"/>
              </a:rPr>
              <a:t>Open House Events </a:t>
            </a:r>
          </a:p>
        </p:txBody>
      </p:sp>
      <p:pic>
        <p:nvPicPr>
          <p:cNvPr id="6" name="Picture 10" descr="image-1">
            <a:extLst>
              <a:ext uri="{FF2B5EF4-FFF2-40B4-BE49-F238E27FC236}">
                <a16:creationId xmlns:a16="http://schemas.microsoft.com/office/drawing/2014/main" id="{592E847B-D723-49A3-AE5B-07EFEDA024E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992" r="3750" b="2"/>
          <a:stretch/>
        </p:blipFill>
        <p:spPr bwMode="auto">
          <a:xfrm>
            <a:off x="238226" y="299363"/>
            <a:ext cx="3120339" cy="3049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PearceCreek2.jpg">
            <a:extLst>
              <a:ext uri="{FF2B5EF4-FFF2-40B4-BE49-F238E27FC236}">
                <a16:creationId xmlns:a16="http://schemas.microsoft.com/office/drawing/2014/main" id="{8A96BDE5-93B0-4E9D-AC94-A76A4AFBE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868"/>
          <a:stretch/>
        </p:blipFill>
        <p:spPr bwMode="auto">
          <a:xfrm>
            <a:off x="3490722" y="299363"/>
            <a:ext cx="5412813"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descr="SiteTour1.jpg">
            <a:extLst>
              <a:ext uri="{FF2B5EF4-FFF2-40B4-BE49-F238E27FC236}">
                <a16:creationId xmlns:a16="http://schemas.microsoft.com/office/drawing/2014/main" id="{D8B67EB4-027F-45DA-A3AA-85C7068BAF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79" r="23406" b="-4"/>
          <a:stretch/>
        </p:blipFill>
        <p:spPr bwMode="auto">
          <a:xfrm>
            <a:off x="238226" y="3509433"/>
            <a:ext cx="3120339"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047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logo&#10;&#10;Description generated with high confidence">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r>
              <a:rPr lang="en-US">
                <a:solidFill>
                  <a:srgbClr val="FFFFFF"/>
                </a:solidFill>
              </a:rPr>
              <a:t>Conclusion</a:t>
            </a:r>
          </a:p>
        </p:txBody>
      </p:sp>
      <p:sp>
        <p:nvSpPr>
          <p:cNvPr id="3" name="Content Placeholder 2"/>
          <p:cNvSpPr>
            <a:spLocks noGrp="1"/>
          </p:cNvSpPr>
          <p:nvPr>
            <p:ph idx="1"/>
          </p:nvPr>
        </p:nvSpPr>
        <p:spPr>
          <a:xfrm>
            <a:off x="4567930" y="801866"/>
            <a:ext cx="3979563" cy="5230634"/>
          </a:xfrm>
        </p:spPr>
        <p:txBody>
          <a:bodyPr anchor="ctr">
            <a:normAutofit/>
          </a:bodyPr>
          <a:lstStyle/>
          <a:p>
            <a:r>
              <a:rPr lang="en-US" sz="4000" dirty="0">
                <a:solidFill>
                  <a:srgbClr val="000000"/>
                </a:solidFill>
              </a:rPr>
              <a:t>DCMF Reactivated</a:t>
            </a:r>
          </a:p>
          <a:p>
            <a:r>
              <a:rPr lang="en-US" sz="4000" dirty="0">
                <a:solidFill>
                  <a:srgbClr val="000000"/>
                </a:solidFill>
              </a:rPr>
              <a:t>Dredging Completed</a:t>
            </a:r>
          </a:p>
          <a:p>
            <a:r>
              <a:rPr lang="en-US" sz="4000" dirty="0">
                <a:solidFill>
                  <a:srgbClr val="000000"/>
                </a:solidFill>
              </a:rPr>
              <a:t>230 homes connected </a:t>
            </a:r>
          </a:p>
        </p:txBody>
      </p:sp>
    </p:spTree>
    <p:extLst>
      <p:ext uri="{BB962C8B-B14F-4D97-AF65-F5344CB8AC3E}">
        <p14:creationId xmlns:p14="http://schemas.microsoft.com/office/powerpoint/2010/main" val="2328393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Epilogue</a:t>
            </a:r>
          </a:p>
        </p:txBody>
      </p:sp>
      <p:sp>
        <p:nvSpPr>
          <p:cNvPr id="3" name="Content Placeholder 2"/>
          <p:cNvSpPr>
            <a:spLocks noGrp="1"/>
          </p:cNvSpPr>
          <p:nvPr>
            <p:ph idx="1"/>
          </p:nvPr>
        </p:nvSpPr>
        <p:spPr/>
        <p:txBody>
          <a:bodyPr/>
          <a:lstStyle/>
          <a:p>
            <a:r>
              <a:rPr lang="en-US" dirty="0"/>
              <a:t>Beneficial Re-use</a:t>
            </a:r>
          </a:p>
        </p:txBody>
      </p:sp>
    </p:spTree>
    <p:extLst>
      <p:ext uri="{BB962C8B-B14F-4D97-AF65-F5344CB8AC3E}">
        <p14:creationId xmlns:p14="http://schemas.microsoft.com/office/powerpoint/2010/main" val="2785084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43675-21C3-46FE-8C8E-E54554484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755"/>
          <a:stretch/>
        </p:blipFill>
        <p:spPr>
          <a:xfrm>
            <a:off x="20" y="10"/>
            <a:ext cx="9143980" cy="4666928"/>
          </a:xfrm>
          <a:prstGeom prst="rect">
            <a:avLst/>
          </a:prstGeom>
        </p:spPr>
      </p:pic>
      <p:pic>
        <p:nvPicPr>
          <p:cNvPr id="15"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1ED0402-D2F6-4E51-9854-40E839E70D28}"/>
              </a:ext>
            </a:extLst>
          </p:cNvPr>
          <p:cNvSpPr txBox="1">
            <a:spLocks/>
          </p:cNvSpPr>
          <p:nvPr/>
        </p:nvSpPr>
        <p:spPr>
          <a:xfrm>
            <a:off x="603748" y="4551037"/>
            <a:ext cx="3766337" cy="1509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a:solidFill>
                  <a:srgbClr val="000000"/>
                </a:solidFill>
              </a:rPr>
              <a:t>US Army Corps of Engineers Philadelphia District</a:t>
            </a:r>
          </a:p>
        </p:txBody>
      </p:sp>
      <p:sp>
        <p:nvSpPr>
          <p:cNvPr id="4" name="Content Placeholder 2">
            <a:extLst>
              <a:ext uri="{FF2B5EF4-FFF2-40B4-BE49-F238E27FC236}">
                <a16:creationId xmlns:a16="http://schemas.microsoft.com/office/drawing/2014/main" id="{B8B20E52-75E5-42B5-9C55-FC45CA38DBB6}"/>
              </a:ext>
            </a:extLst>
          </p:cNvPr>
          <p:cNvSpPr>
            <a:spLocks noGrp="1"/>
          </p:cNvSpPr>
          <p:nvPr>
            <p:ph idx="1"/>
          </p:nvPr>
        </p:nvSpPr>
        <p:spPr>
          <a:xfrm>
            <a:off x="4852684" y="4551037"/>
            <a:ext cx="4089837" cy="1958251"/>
          </a:xfrm>
        </p:spPr>
        <p:txBody>
          <a:bodyPr vert="horz" lIns="91440" tIns="45720" rIns="91440" bIns="45720" rtlCol="0" anchor="ctr">
            <a:noAutofit/>
          </a:bodyPr>
          <a:lstStyle/>
          <a:p>
            <a:pPr marL="0" indent="0">
              <a:buNone/>
            </a:pPr>
            <a:r>
              <a:rPr lang="en-US" sz="2100" dirty="0">
                <a:solidFill>
                  <a:srgbClr val="000000"/>
                </a:solidFill>
              </a:rPr>
              <a:t>Responsible for maintaining navigability in the C&amp;D Canal via routine maintenance dredging, which allows shipping vessels to go from the Delaware River to the Chesapeake Bay, and ultimately to the Port of Baltimore.</a:t>
            </a:r>
          </a:p>
        </p:txBody>
      </p:sp>
    </p:spTree>
    <p:extLst>
      <p:ext uri="{BB962C8B-B14F-4D97-AF65-F5344CB8AC3E}">
        <p14:creationId xmlns:p14="http://schemas.microsoft.com/office/powerpoint/2010/main" val="3194640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Questions</a:t>
            </a:r>
          </a:p>
        </p:txBody>
      </p:sp>
    </p:spTree>
    <p:extLst>
      <p:ext uri="{BB962C8B-B14F-4D97-AF65-F5344CB8AC3E}">
        <p14:creationId xmlns:p14="http://schemas.microsoft.com/office/powerpoint/2010/main" val="414096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0150" y="146915"/>
            <a:ext cx="6743700" cy="1143000"/>
          </a:xfrm>
        </p:spPr>
        <p:txBody>
          <a:bodyPr>
            <a:normAutofit fontScale="90000"/>
          </a:bodyPr>
          <a:lstStyle/>
          <a:p>
            <a:r>
              <a:rPr lang="en-US" dirty="0">
                <a:latin typeface="Cambria" panose="02040503050406030204" pitchFamily="18" charset="0"/>
              </a:rPr>
              <a:t>Dredging Shipping Channels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290" y="1110693"/>
            <a:ext cx="3824427" cy="4846320"/>
          </a:xfrm>
          <a:prstGeom prst="rect">
            <a:avLst/>
          </a:prstGeom>
          <a:noFill/>
          <a:ln w="1905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4"/>
          <p:cNvSpPr txBox="1">
            <a:spLocks/>
          </p:cNvSpPr>
          <p:nvPr/>
        </p:nvSpPr>
        <p:spPr>
          <a:xfrm>
            <a:off x="8694683" y="6492875"/>
            <a:ext cx="457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200" smtClean="0"/>
              <a:pPr/>
              <a:t>8</a:t>
            </a:fld>
            <a:endParaRPr lang="en-US" sz="1200" dirty="0"/>
          </a:p>
        </p:txBody>
      </p:sp>
      <p:pic>
        <p:nvPicPr>
          <p:cNvPr id="8" name="Picture 1" descr="Maryland_Map_Channel_Systems_BW.jpg">
            <a:extLst>
              <a:ext uri="{FF2B5EF4-FFF2-40B4-BE49-F238E27FC236}">
                <a16:creationId xmlns:a16="http://schemas.microsoft.com/office/drawing/2014/main" id="{CF4E314C-0137-48E4-9E5B-F7D7E860DC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110693"/>
            <a:ext cx="3824427"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38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5821218" y="1348509"/>
            <a:ext cx="3200400" cy="2286000"/>
          </a:xfrm>
          <a:prstGeom prst="rect">
            <a:avLst/>
          </a:prstGeom>
          <a:ln w="19050">
            <a:solidFill>
              <a:schemeClr val="tx1">
                <a:lumMod val="50000"/>
                <a:lumOff val="50000"/>
              </a:schemeClr>
            </a:solidFill>
          </a:ln>
        </p:spPr>
      </p:pic>
      <p:pic>
        <p:nvPicPr>
          <p:cNvPr id="3"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218" y="3735979"/>
            <a:ext cx="3200400" cy="2217877"/>
          </a:xfrm>
          <a:prstGeom prst="rect">
            <a:avLst/>
          </a:prstGeom>
          <a:ln w="19050">
            <a:solidFill>
              <a:schemeClr val="tx1">
                <a:lumMod val="50000"/>
                <a:lumOff val="50000"/>
              </a:schemeClr>
            </a:solidFill>
          </a:ln>
        </p:spPr>
      </p:pic>
      <p:sp>
        <p:nvSpPr>
          <p:cNvPr id="4" name="Title 1"/>
          <p:cNvSpPr txBox="1">
            <a:spLocks/>
          </p:cNvSpPr>
          <p:nvPr/>
        </p:nvSpPr>
        <p:spPr>
          <a:xfrm>
            <a:off x="457200" y="288626"/>
            <a:ext cx="7886700" cy="557821"/>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Franklin Gothic Demi Cond" panose="020B0706030402020204" pitchFamily="34" charset="0"/>
                <a:ea typeface="+mj-ea"/>
                <a:cs typeface="+mj-cs"/>
              </a:defRPr>
            </a:lvl1pPr>
          </a:lstStyle>
          <a:p>
            <a:pPr algn="ctr"/>
            <a:r>
              <a:rPr lang="en-US" b="1" dirty="0">
                <a:solidFill>
                  <a:schemeClr val="accent3">
                    <a:lumMod val="50000"/>
                  </a:schemeClr>
                </a:solidFill>
                <a:latin typeface="Cambria" panose="02040503050406030204" pitchFamily="18" charset="0"/>
              </a:rPr>
              <a:t>Dredging</a:t>
            </a:r>
            <a:r>
              <a:rPr lang="en-US" b="1" dirty="0"/>
              <a:t> </a:t>
            </a:r>
          </a:p>
        </p:txBody>
      </p:sp>
      <p:sp>
        <p:nvSpPr>
          <p:cNvPr id="6" name="TextBox 5"/>
          <p:cNvSpPr txBox="1"/>
          <p:nvPr/>
        </p:nvSpPr>
        <p:spPr>
          <a:xfrm>
            <a:off x="177291" y="1100034"/>
            <a:ext cx="5465468" cy="892552"/>
          </a:xfrm>
          <a:prstGeom prst="rect">
            <a:avLst/>
          </a:prstGeom>
          <a:noFill/>
        </p:spPr>
        <p:txBody>
          <a:bodyPr wrap="square" rtlCol="0">
            <a:spAutoFit/>
          </a:bodyPr>
          <a:lstStyle/>
          <a:p>
            <a:pPr algn="ctr"/>
            <a:r>
              <a:rPr lang="en-US" sz="2600" b="1" dirty="0">
                <a:solidFill>
                  <a:srgbClr val="65A565"/>
                </a:solidFill>
                <a:latin typeface="Calibri" panose="020F0502020204030204" pitchFamily="34" charset="0"/>
              </a:rPr>
              <a:t>Port of Baltimore Shipping Channels </a:t>
            </a:r>
          </a:p>
          <a:p>
            <a:pPr algn="ctr"/>
            <a:r>
              <a:rPr lang="en-US" sz="2600" b="1" dirty="0">
                <a:solidFill>
                  <a:srgbClr val="65A565"/>
                </a:solidFill>
                <a:latin typeface="Calibri" panose="020F0502020204030204" pitchFamily="34" charset="0"/>
              </a:rPr>
              <a:t>Maintenance Dredging</a:t>
            </a:r>
            <a:r>
              <a:rPr lang="en-US" sz="2600" b="1" dirty="0">
                <a:solidFill>
                  <a:srgbClr val="65A565"/>
                </a:solidFill>
              </a:rPr>
              <a:t> </a:t>
            </a:r>
          </a:p>
        </p:txBody>
      </p:sp>
      <p:sp>
        <p:nvSpPr>
          <p:cNvPr id="7" name="TextBox 6"/>
          <p:cNvSpPr txBox="1"/>
          <p:nvPr/>
        </p:nvSpPr>
        <p:spPr>
          <a:xfrm>
            <a:off x="166405" y="2161308"/>
            <a:ext cx="5465468" cy="3847207"/>
          </a:xfrm>
          <a:prstGeom prst="rect">
            <a:avLst/>
          </a:prstGeom>
          <a:solidFill>
            <a:schemeClr val="bg1">
              <a:lumMod val="95000"/>
            </a:schemeClr>
          </a:solidFill>
          <a:ln w="19050">
            <a:solidFill>
              <a:srgbClr val="65A565"/>
            </a:solidFill>
          </a:ln>
        </p:spPr>
        <p:txBody>
          <a:bodyPr wrap="square" rtlCol="0">
            <a:spAutoFit/>
          </a:bodyPr>
          <a:lstStyle/>
          <a:p>
            <a:pPr marL="285750" indent="-285750">
              <a:buClr>
                <a:srgbClr val="92D050"/>
              </a:buClr>
              <a:buFont typeface="Arial" pitchFamily="34" charset="0"/>
              <a:buChar char="•"/>
            </a:pPr>
            <a:endParaRPr lang="en-US" sz="800" dirty="0">
              <a:latin typeface="Franklin Gothic Book" pitchFamily="34" charset="0"/>
            </a:endParaRPr>
          </a:p>
          <a:p>
            <a:pPr marL="285750" indent="-285750">
              <a:buClr>
                <a:srgbClr val="65A565"/>
              </a:buClr>
              <a:buFont typeface="Arial" pitchFamily="34" charset="0"/>
              <a:buChar char="•"/>
            </a:pPr>
            <a:r>
              <a:rPr lang="en-US" sz="2200" dirty="0">
                <a:latin typeface="Franklin Gothic Book" pitchFamily="34" charset="0"/>
              </a:rPr>
              <a:t>Port of Baltimore’s shipping channel </a:t>
            </a:r>
          </a:p>
          <a:p>
            <a:pPr marL="742950" lvl="1" indent="-285750">
              <a:buClr>
                <a:srgbClr val="65A565"/>
              </a:buClr>
              <a:buFont typeface="Courier New" pitchFamily="49" charset="0"/>
              <a:buChar char="o"/>
            </a:pPr>
            <a:r>
              <a:rPr lang="en-US" dirty="0">
                <a:latin typeface="Franklin Gothic Book" pitchFamily="34" charset="0"/>
              </a:rPr>
              <a:t>Maintaining a 50’depth keeps channels safe and open and the Port competitive.</a:t>
            </a:r>
          </a:p>
          <a:p>
            <a:pPr marL="285750" indent="-285750">
              <a:buClr>
                <a:srgbClr val="92D050"/>
              </a:buClr>
              <a:buFont typeface="Arial" pitchFamily="34" charset="0"/>
              <a:buChar char="•"/>
            </a:pPr>
            <a:endParaRPr lang="en-US" sz="1400" dirty="0">
              <a:latin typeface="Franklin Gothic Book" pitchFamily="34" charset="0"/>
            </a:endParaRPr>
          </a:p>
          <a:p>
            <a:pPr marL="285750" indent="-285750">
              <a:buClr>
                <a:srgbClr val="65A565"/>
              </a:buClr>
              <a:buFont typeface="Arial" pitchFamily="34" charset="0"/>
              <a:buChar char="•"/>
            </a:pPr>
            <a:r>
              <a:rPr lang="en-US" sz="2200" dirty="0">
                <a:latin typeface="Franklin Gothic Book" pitchFamily="34" charset="0"/>
              </a:rPr>
              <a:t>Annual maintenance of the State’s marine highway </a:t>
            </a:r>
          </a:p>
          <a:p>
            <a:pPr marL="742950" lvl="1" indent="-285750">
              <a:buClr>
                <a:srgbClr val="65A565"/>
              </a:buClr>
              <a:buFont typeface="Courier New" pitchFamily="49" charset="0"/>
              <a:buChar char="o"/>
            </a:pPr>
            <a:r>
              <a:rPr lang="en-US" dirty="0">
                <a:latin typeface="Franklin Gothic Book" pitchFamily="34" charset="0"/>
              </a:rPr>
              <a:t>136 miles of dredged channels/</a:t>
            </a:r>
            <a:r>
              <a:rPr lang="en-US" dirty="0" err="1">
                <a:latin typeface="Franklin Gothic Book" pitchFamily="34" charset="0"/>
              </a:rPr>
              <a:t>yr</a:t>
            </a:r>
            <a:endParaRPr lang="en-US" dirty="0">
              <a:latin typeface="Franklin Gothic Book" pitchFamily="34" charset="0"/>
            </a:endParaRPr>
          </a:p>
          <a:p>
            <a:pPr marL="285750" indent="-285750">
              <a:buClr>
                <a:srgbClr val="65A565"/>
              </a:buClr>
              <a:buFont typeface="Arial" pitchFamily="34" charset="0"/>
              <a:buChar char="•"/>
            </a:pPr>
            <a:endParaRPr lang="en-US" sz="1400" dirty="0">
              <a:latin typeface="Franklin Gothic Book" pitchFamily="34" charset="0"/>
            </a:endParaRPr>
          </a:p>
          <a:p>
            <a:pPr marL="285750" indent="-285750">
              <a:buClr>
                <a:srgbClr val="65A565"/>
              </a:buClr>
              <a:buFont typeface="Arial" pitchFamily="34" charset="0"/>
              <a:buChar char="•"/>
            </a:pPr>
            <a:r>
              <a:rPr lang="en-US" sz="2200" dirty="0">
                <a:latin typeface="Franklin Gothic Book" pitchFamily="34" charset="0"/>
              </a:rPr>
              <a:t>4.7mcy of material is dredged annually</a:t>
            </a:r>
          </a:p>
          <a:p>
            <a:pPr marL="742950" lvl="1" indent="-285750">
              <a:buClr>
                <a:srgbClr val="65A565"/>
              </a:buClr>
              <a:buFont typeface="Courier New" pitchFamily="49" charset="0"/>
              <a:buChar char="o"/>
            </a:pPr>
            <a:r>
              <a:rPr lang="en-US" dirty="0">
                <a:latin typeface="Franklin Gothic Book" pitchFamily="34" charset="0"/>
              </a:rPr>
              <a:t>Harbor channel material: 1mcy/</a:t>
            </a:r>
            <a:r>
              <a:rPr lang="en-US" dirty="0" err="1">
                <a:latin typeface="Franklin Gothic Book" pitchFamily="34" charset="0"/>
              </a:rPr>
              <a:t>yr</a:t>
            </a:r>
            <a:endParaRPr lang="en-US" dirty="0">
              <a:latin typeface="Franklin Gothic Book" pitchFamily="34" charset="0"/>
            </a:endParaRPr>
          </a:p>
          <a:p>
            <a:pPr marL="742950" lvl="1" indent="-285750">
              <a:buClr>
                <a:srgbClr val="65A565"/>
              </a:buClr>
              <a:buFont typeface="Courier New" pitchFamily="49" charset="0"/>
              <a:buChar char="o"/>
            </a:pPr>
            <a:r>
              <a:rPr lang="en-US" dirty="0">
                <a:latin typeface="Franklin Gothic Book" pitchFamily="34" charset="0"/>
              </a:rPr>
              <a:t>Bay channel material</a:t>
            </a:r>
          </a:p>
          <a:p>
            <a:pPr marL="742950" lvl="1" indent="-285750">
              <a:buClr>
                <a:srgbClr val="65A565"/>
              </a:buClr>
              <a:buFont typeface="Courier New" pitchFamily="49" charset="0"/>
              <a:buChar char="o"/>
            </a:pPr>
            <a:r>
              <a:rPr lang="en-US" dirty="0">
                <a:latin typeface="Franklin Gothic Book" pitchFamily="34" charset="0"/>
              </a:rPr>
              <a:t>C&amp;D Canal approach channel material</a:t>
            </a:r>
          </a:p>
          <a:p>
            <a:pPr marL="285750" indent="-285750">
              <a:buClr>
                <a:srgbClr val="92D050"/>
              </a:buClr>
              <a:buFont typeface="Arial" pitchFamily="34" charset="0"/>
              <a:buChar char="•"/>
            </a:pPr>
            <a:endParaRPr lang="en-US" sz="800" dirty="0">
              <a:latin typeface="Franklin Gothic Book" pitchFamily="34" charset="0"/>
            </a:endParaRPr>
          </a:p>
        </p:txBody>
      </p:sp>
      <p:sp>
        <p:nvSpPr>
          <p:cNvPr id="5" name="Slide Number Placeholder 4"/>
          <p:cNvSpPr>
            <a:spLocks noGrp="1"/>
          </p:cNvSpPr>
          <p:nvPr>
            <p:ph type="sldNum" sz="quarter" idx="12"/>
          </p:nvPr>
        </p:nvSpPr>
        <p:spPr>
          <a:xfrm>
            <a:off x="6964218" y="6424966"/>
            <a:ext cx="2057400" cy="365125"/>
          </a:xfrm>
        </p:spPr>
        <p:txBody>
          <a:bodyPr/>
          <a:lstStyle/>
          <a:p>
            <a:fld id="{48F63A3B-78C7-47BE-AE5E-E10140E04643}" type="slidenum">
              <a:rPr lang="en-US"/>
              <a:pPr/>
              <a:t>9</a:t>
            </a:fld>
            <a:endParaRPr lang="en-US" dirty="0"/>
          </a:p>
        </p:txBody>
      </p:sp>
    </p:spTree>
    <p:extLst>
      <p:ext uri="{BB962C8B-B14F-4D97-AF65-F5344CB8AC3E}">
        <p14:creationId xmlns:p14="http://schemas.microsoft.com/office/powerpoint/2010/main" val="10869782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1760</TotalTime>
  <Words>2379</Words>
  <Application>Microsoft Office PowerPoint</Application>
  <PresentationFormat>On-screen Show (4:3)</PresentationFormat>
  <Paragraphs>314</Paragraphs>
  <Slides>70</Slides>
  <Notes>10</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70</vt:i4>
      </vt:variant>
    </vt:vector>
  </HeadingPairs>
  <TitlesOfParts>
    <vt:vector size="84" baseType="lpstr">
      <vt:lpstr>Angsana New</vt:lpstr>
      <vt:lpstr>Arial</vt:lpstr>
      <vt:lpstr>Calibri</vt:lpstr>
      <vt:lpstr>Calibri Light</vt:lpstr>
      <vt:lpstr>Cambria</vt:lpstr>
      <vt:lpstr>Century Gothic</vt:lpstr>
      <vt:lpstr>Courier New</vt:lpstr>
      <vt:lpstr>Franklin Gothic Book</vt:lpstr>
      <vt:lpstr>Franklin Gothic Demi Cond</vt:lpstr>
      <vt:lpstr>Myriad Pro</vt:lpstr>
      <vt:lpstr>Verdana</vt:lpstr>
      <vt:lpstr>Wingdings</vt:lpstr>
      <vt:lpstr>Wingdings 3</vt:lpstr>
      <vt:lpstr>Office Theme</vt:lpstr>
      <vt:lpstr>Keeping the Channels Open How a Small Town Played a Big Role in Keeping the Chesapeake and Delaware Canal Open</vt:lpstr>
      <vt:lpstr>Speakers</vt:lpstr>
      <vt:lpstr>Presentation Outline</vt:lpstr>
      <vt:lpstr>PowerPoint Presentation</vt:lpstr>
      <vt:lpstr>Corps of Engineers and MPA</vt:lpstr>
      <vt:lpstr>Maryland Port Administration </vt:lpstr>
      <vt:lpstr>PowerPoint Presentation</vt:lpstr>
      <vt:lpstr>Dredging Shipping Channels </vt:lpstr>
      <vt:lpstr>PowerPoint Presentation</vt:lpstr>
      <vt:lpstr>Economic Impacts of Port of Baltimore</vt:lpstr>
      <vt:lpstr>Economic Impacts of Port of Baltimore</vt:lpstr>
      <vt:lpstr>Cox Creek Expanded</vt:lpstr>
      <vt:lpstr>PowerPoint Presentation</vt:lpstr>
      <vt:lpstr>Pearce Creek DMCF Reactivation</vt:lpstr>
      <vt:lpstr>So how do you get placement capacity???</vt:lpstr>
      <vt:lpstr>Pearce Creek Groundwater</vt:lpstr>
      <vt:lpstr>Groundwater Investigations </vt:lpstr>
      <vt:lpstr>MDE Coordination </vt:lpstr>
      <vt:lpstr>Pearce Creek WQC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Pearce Creek DMCF Operations</vt:lpstr>
      <vt:lpstr>Degraded Wells: Finding a Solution </vt:lpstr>
      <vt:lpstr>Pearce Creek Service Area</vt:lpstr>
      <vt:lpstr>MDE’s Role – WQC condition in addition to other water quality monitoring </vt:lpstr>
      <vt:lpstr>How to Address Degraded Wells?</vt:lpstr>
      <vt:lpstr>Water Supply Alternatives</vt:lpstr>
      <vt:lpstr>Water Supply Alternatives</vt:lpstr>
      <vt:lpstr>Water Supply Alternatives</vt:lpstr>
      <vt:lpstr>This is Why the Mayor is Here</vt:lpstr>
      <vt:lpstr>Water Supply Alternatives</vt:lpstr>
      <vt:lpstr>Town of Cecilton Water System</vt:lpstr>
      <vt:lpstr>Town of Cecilton Water System</vt:lpstr>
      <vt:lpstr>Town of Cecilton Water System</vt:lpstr>
      <vt:lpstr>Town of Cecilton Water System Preconstruction Pressure Contours</vt:lpstr>
      <vt:lpstr>Town of Cecilton Water System Pressure Contours at Buildout</vt:lpstr>
      <vt:lpstr>Town of Cecilton Water System</vt:lpstr>
      <vt:lpstr>Water System Construction</vt:lpstr>
      <vt:lpstr>Construction Phases</vt:lpstr>
      <vt:lpstr>Phase I: Transmission Main</vt:lpstr>
      <vt:lpstr>Phase I </vt:lpstr>
      <vt:lpstr>Phase I </vt:lpstr>
      <vt:lpstr>Town of Cecilton Water System</vt:lpstr>
      <vt:lpstr>Phase II: Distribution System</vt:lpstr>
      <vt:lpstr>Phase III: On-lot Work</vt:lpstr>
      <vt:lpstr>In-Home Connections</vt:lpstr>
      <vt:lpstr>Road Restoration </vt:lpstr>
      <vt:lpstr>Environmental  Monitoring </vt:lpstr>
      <vt:lpstr>Pearce Creek Monitoring</vt:lpstr>
      <vt:lpstr>Pearce Creek Lake </vt:lpstr>
      <vt:lpstr>Elk River</vt:lpstr>
      <vt:lpstr>Public Outreach and Stakeholder Engagement </vt:lpstr>
      <vt:lpstr>Public Outreach Initiatives  </vt:lpstr>
      <vt:lpstr>PowerPoint Presentation</vt:lpstr>
      <vt:lpstr>PowerPoint Presentation</vt:lpstr>
      <vt:lpstr>PowerPoint Presentation</vt:lpstr>
      <vt:lpstr>Open House Events </vt:lpstr>
      <vt:lpstr>Conclusion</vt:lpstr>
      <vt:lpstr>Epilogue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von Glahn</dc:creator>
  <cp:lastModifiedBy>Kristen Keene</cp:lastModifiedBy>
  <cp:revision>58</cp:revision>
  <dcterms:created xsi:type="dcterms:W3CDTF">2018-09-20T19:04:30Z</dcterms:created>
  <dcterms:modified xsi:type="dcterms:W3CDTF">2018-10-18T13:02:19Z</dcterms:modified>
</cp:coreProperties>
</file>