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5"/>
  </p:sldMasterIdLst>
  <p:notesMasterIdLst>
    <p:notesMasterId r:id="rId24"/>
  </p:notesMasterIdLst>
  <p:handoutMasterIdLst>
    <p:handoutMasterId r:id="rId25"/>
  </p:handoutMasterIdLst>
  <p:sldIdLst>
    <p:sldId id="582" r:id="rId6"/>
    <p:sldId id="628" r:id="rId7"/>
    <p:sldId id="580" r:id="rId8"/>
    <p:sldId id="609" r:id="rId9"/>
    <p:sldId id="610" r:id="rId10"/>
    <p:sldId id="629" r:id="rId11"/>
    <p:sldId id="633" r:id="rId12"/>
    <p:sldId id="634" r:id="rId13"/>
    <p:sldId id="638" r:id="rId14"/>
    <p:sldId id="639" r:id="rId15"/>
    <p:sldId id="635" r:id="rId16"/>
    <p:sldId id="640" r:id="rId17"/>
    <p:sldId id="641" r:id="rId18"/>
    <p:sldId id="642" r:id="rId19"/>
    <p:sldId id="637" r:id="rId20"/>
    <p:sldId id="643" r:id="rId21"/>
    <p:sldId id="608" r:id="rId22"/>
    <p:sldId id="644" r:id="rId23"/>
  </p:sldIdLst>
  <p:sldSz cx="9144000" cy="6858000" type="screen4x3"/>
  <p:notesSz cx="9309100" cy="7023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5"/>
    <a:srgbClr val="FFFF00"/>
    <a:srgbClr val="E8941A"/>
    <a:srgbClr val="0C479D"/>
    <a:srgbClr val="439639"/>
    <a:srgbClr val="FFFFFF"/>
    <a:srgbClr val="66CCFF"/>
    <a:srgbClr val="4F81B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0394" autoAdjust="0"/>
    <p:restoredTop sz="96380" autoAdjust="0"/>
  </p:normalViewPr>
  <p:slideViewPr>
    <p:cSldViewPr snapToObjects="1">
      <p:cViewPr>
        <p:scale>
          <a:sx n="70" d="100"/>
          <a:sy n="70" d="100"/>
        </p:scale>
        <p:origin x="-1764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-1392" y="-77"/>
      </p:cViewPr>
      <p:guideLst>
        <p:guide orient="horz" pos="2211"/>
        <p:guide pos="2933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3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>
            <a:lvl1pPr algn="l" defTabSz="463408">
              <a:defRPr sz="1200" b="0">
                <a:latin typeface="Calibri" pitchFamily="-111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PRIVATE INFORMATION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2088" y="0"/>
            <a:ext cx="4035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>
            <a:lvl1pPr algn="r" defTabSz="463408">
              <a:defRPr sz="1200" b="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179C277-BFD4-4E29-9EE3-4771AE94D1D7}" type="datetime1">
              <a:rPr lang="en-US"/>
              <a:pPr>
                <a:defRPr/>
              </a:pPr>
              <a:t>7/3/2017</a:t>
            </a:fld>
            <a:endParaRPr lang="en-US" dirty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70675"/>
            <a:ext cx="4033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b" anchorCtr="0" compatLnSpc="1">
            <a:prstTxWarp prst="textNoShape">
              <a:avLst/>
            </a:prstTxWarp>
          </a:bodyPr>
          <a:lstStyle>
            <a:lvl1pPr algn="l" defTabSz="463408">
              <a:defRPr sz="1200" b="0">
                <a:latin typeface="Calibri" pitchFamily="-111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2088" y="6670675"/>
            <a:ext cx="4035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b" anchorCtr="0" compatLnSpc="1">
            <a:prstTxWarp prst="textNoShape">
              <a:avLst/>
            </a:prstTxWarp>
          </a:bodyPr>
          <a:lstStyle>
            <a:lvl1pPr algn="r" defTabSz="463408">
              <a:defRPr sz="1200" b="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7223536-C3ED-4B23-A735-2D005B061B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22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3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>
            <a:lvl1pPr algn="l" defTabSz="463408">
              <a:defRPr sz="1200" b="0">
                <a:latin typeface="Calibri" pitchFamily="-111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PRIVATE INFORMATION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72088" y="0"/>
            <a:ext cx="4035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>
            <a:lvl1pPr algn="r" defTabSz="463408">
              <a:defRPr sz="1200" b="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CEA2515-6FB7-4D53-8859-D0B6F11DEDE0}" type="datetime1">
              <a:rPr lang="en-US"/>
              <a:pPr>
                <a:defRPr/>
              </a:pPr>
              <a:t>7/3/2017</a:t>
            </a:fld>
            <a:endParaRPr lang="en-US" dirty="0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8775" y="527050"/>
            <a:ext cx="3511550" cy="2635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6" y="3335339"/>
            <a:ext cx="7448550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70675"/>
            <a:ext cx="4033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b" anchorCtr="0" compatLnSpc="1">
            <a:prstTxWarp prst="textNoShape">
              <a:avLst/>
            </a:prstTxWarp>
          </a:bodyPr>
          <a:lstStyle>
            <a:lvl1pPr algn="l" defTabSz="463408">
              <a:defRPr sz="1200" b="0">
                <a:latin typeface="Calibri" pitchFamily="-111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72088" y="6670675"/>
            <a:ext cx="4035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b" anchorCtr="0" compatLnSpc="1">
            <a:prstTxWarp prst="textNoShape">
              <a:avLst/>
            </a:prstTxWarp>
          </a:bodyPr>
          <a:lstStyle>
            <a:lvl1pPr algn="r" defTabSz="463408">
              <a:defRPr sz="1200" b="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0B34F17-40CA-46F2-8EF1-548D2BCD52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441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97" indent="-285730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920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87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255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27DD7CF-BF00-4A7A-A485-B83E42651D96}" type="slidenum">
              <a:rPr lang="en-US" altLang="en-US" sz="1200" b="0">
                <a:latin typeface="Calibri" pitchFamily="34" charset="0"/>
              </a:rPr>
              <a:pPr eaLnBrk="1" hangingPunct="1">
                <a:defRPr/>
              </a:pPr>
              <a:t>1</a:t>
            </a:fld>
            <a:endParaRPr lang="en-US" alt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97" indent="-285730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920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87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255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27DD7CF-BF00-4A7A-A485-B83E42651D96}" type="slidenum">
              <a:rPr lang="en-US" altLang="en-US" sz="1200" b="0">
                <a:latin typeface="Calibri" pitchFamily="34" charset="0"/>
              </a:rPr>
              <a:pPr eaLnBrk="1" hangingPunct="1">
                <a:defRPr/>
              </a:pPr>
              <a:t>2</a:t>
            </a:fld>
            <a:endParaRPr lang="en-US" alt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6076" y="1049338"/>
            <a:ext cx="8440738" cy="50932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EF6C6E-BD25-4487-BB52-3C060B3CB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0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6076" y="1049338"/>
            <a:ext cx="8440738" cy="5093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79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7" y="0"/>
            <a:ext cx="8435975" cy="750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202237" y="1042987"/>
            <a:ext cx="2584576" cy="5093208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6076" y="1049338"/>
            <a:ext cx="5694362" cy="50932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2F75D27-159D-4A0C-8DEB-4FE57DC5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9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699000" y="1049338"/>
            <a:ext cx="4090988" cy="5087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6076" y="1049338"/>
            <a:ext cx="4097337" cy="50932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D0F21A-FD3D-4C4B-BA4F-6397B0D7B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44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7" y="0"/>
            <a:ext cx="8435975" cy="7508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50838" y="1049338"/>
            <a:ext cx="4087812" cy="349971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50838" y="1454729"/>
            <a:ext cx="4087812" cy="470794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699000" y="1049338"/>
            <a:ext cx="4087812" cy="349971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99000" y="1454729"/>
            <a:ext cx="4087812" cy="470794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29ADDF-52B0-4160-91F7-AA5C614A5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0837" y="1049338"/>
            <a:ext cx="8435975" cy="3881008"/>
          </a:xfrm>
        </p:spPr>
        <p:txBody>
          <a:bodyPr anchor="ctr"/>
          <a:lstStyle>
            <a:lvl1pPr marL="0" indent="0" algn="ctr">
              <a:buNone/>
              <a:defRPr sz="27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91F0BFE-4089-4E82-8DB9-725E2F7D4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1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fld id="{9289B5D0-2764-4E14-A1E4-29390797A0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7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46075" y="0"/>
            <a:ext cx="844073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32141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0838" y="1050925"/>
            <a:ext cx="84359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9" name="Line 3"/>
          <p:cNvSpPr>
            <a:spLocks noChangeShapeType="1"/>
          </p:cNvSpPr>
          <p:nvPr/>
        </p:nvSpPr>
        <p:spPr bwMode="auto">
          <a:xfrm>
            <a:off x="0" y="762000"/>
            <a:ext cx="8786813" cy="0"/>
          </a:xfrm>
          <a:prstGeom prst="line">
            <a:avLst/>
          </a:prstGeom>
          <a:noFill/>
          <a:ln w="31750">
            <a:solidFill>
              <a:srgbClr val="00B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" t="56955"/>
          <a:stretch/>
        </p:blipFill>
        <p:spPr>
          <a:xfrm>
            <a:off x="-6988" y="6432176"/>
            <a:ext cx="8793801" cy="313050"/>
          </a:xfrm>
          <a:prstGeom prst="rect">
            <a:avLst/>
          </a:prstGeom>
        </p:spPr>
      </p:pic>
      <p:sp>
        <p:nvSpPr>
          <p:cNvPr id="8" name="Text Box 23"/>
          <p:cNvSpPr txBox="1">
            <a:spLocks noChangeArrowheads="1"/>
          </p:cNvSpPr>
          <p:nvPr userDrawn="1"/>
        </p:nvSpPr>
        <p:spPr bwMode="auto">
          <a:xfrm>
            <a:off x="1736684" y="6473285"/>
            <a:ext cx="697248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solidFill>
                  <a:schemeClr val="bg1"/>
                </a:solidFill>
              </a:rPr>
              <a:t>Pearce</a:t>
            </a:r>
            <a:r>
              <a:rPr lang="en-US" sz="900" b="0" baseline="0" dirty="0" smtClean="0">
                <a:solidFill>
                  <a:schemeClr val="bg1"/>
                </a:solidFill>
              </a:rPr>
              <a:t> Creek Service Area							                       </a:t>
            </a:r>
            <a:r>
              <a:rPr lang="en-US" sz="900" b="0" i="1" dirty="0" smtClean="0">
                <a:solidFill>
                  <a:schemeClr val="bg1"/>
                </a:solidFill>
              </a:rPr>
              <a:t>April</a:t>
            </a:r>
            <a:r>
              <a:rPr lang="en-US" sz="900" b="0" i="1" baseline="0" dirty="0" smtClean="0">
                <a:solidFill>
                  <a:schemeClr val="bg1"/>
                </a:solidFill>
              </a:rPr>
              <a:t> 8, 2017</a:t>
            </a:r>
            <a:endParaRPr lang="en-US" sz="900" b="0" i="1" baseline="-250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6" y="6489340"/>
            <a:ext cx="868103" cy="198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234950" indent="-234950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110000"/>
        <a:buFont typeface="Arial" charset="0"/>
        <a:buChar char="•"/>
        <a:defRPr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1pPr>
      <a:lvl2pPr marL="463550" indent="-176213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•"/>
        <a:defRPr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+mn-cs"/>
        </a:defRPr>
      </a:lvl2pPr>
      <a:lvl3pPr marL="741363" indent="-163513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92000"/>
        <a:buFont typeface="Arial" charset="0"/>
        <a:buChar char="•"/>
        <a:defRPr sz="1600"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+mn-cs"/>
        </a:defRPr>
      </a:lvl3pPr>
      <a:lvl4pPr marL="1030288" indent="-174625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+mn-cs"/>
        </a:defRPr>
      </a:lvl4pPr>
      <a:lvl5pPr marL="1319213" indent="-174625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Gearld.Katzmire@aecom.com" TargetMode="External"/><Relationship Id="rId2" Type="http://schemas.openxmlformats.org/officeDocument/2006/relationships/hyperlink" Target="mailto:Christopher.Rogers@aecom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Cecilton Pearce Creek Water Service Area</a:t>
            </a:r>
            <a:endParaRPr lang="en-US" cap="small" dirty="0"/>
          </a:p>
        </p:txBody>
      </p:sp>
      <p:sp>
        <p:nvSpPr>
          <p:cNvPr id="921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6075" y="1122742"/>
            <a:ext cx="8440738" cy="509320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545" y="1268760"/>
            <a:ext cx="83102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Status of Construction</a:t>
            </a:r>
          </a:p>
          <a:p>
            <a:pPr algn="ctr"/>
            <a:r>
              <a:rPr lang="en-US" sz="5400" dirty="0"/>
              <a:t>a</a:t>
            </a:r>
            <a:r>
              <a:rPr lang="en-US" sz="5400" dirty="0" smtClean="0"/>
              <a:t>nd</a:t>
            </a:r>
          </a:p>
          <a:p>
            <a:pPr algn="ctr"/>
            <a:r>
              <a:rPr lang="en-US" sz="5400" dirty="0" smtClean="0"/>
              <a:t>What to Expect Next</a:t>
            </a:r>
          </a:p>
        </p:txBody>
      </p:sp>
      <p:pic>
        <p:nvPicPr>
          <p:cNvPr id="7" name="Picture 2" descr="Cr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27" y="3720995"/>
            <a:ext cx="2745304" cy="267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87300" y="908719"/>
            <a:ext cx="8428227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Phase 2:  Work Inside of Home</a:t>
            </a:r>
          </a:p>
          <a:p>
            <a:pPr lvl="1"/>
            <a:r>
              <a:rPr lang="en-US" sz="2100" b="0" dirty="0" err="1" smtClean="0"/>
              <a:t>Reybold</a:t>
            </a:r>
            <a:r>
              <a:rPr lang="en-US" sz="2100" b="0" dirty="0" smtClean="0"/>
              <a:t> will </a:t>
            </a:r>
            <a:r>
              <a:rPr lang="en-US" sz="2100" b="0" dirty="0"/>
              <a:t>contact you </a:t>
            </a:r>
            <a:r>
              <a:rPr lang="en-US" sz="2100" b="0" dirty="0" smtClean="0"/>
              <a:t>(first hang a notice </a:t>
            </a:r>
            <a:r>
              <a:rPr lang="en-US" sz="2100" b="0" dirty="0"/>
              <a:t>at </a:t>
            </a:r>
            <a:r>
              <a:rPr lang="en-US" sz="2100" b="0" dirty="0" smtClean="0"/>
              <a:t> the house</a:t>
            </a:r>
            <a:r>
              <a:rPr lang="en-US" sz="2100" b="0" dirty="0"/>
              <a:t>, following up with email and/or phone) and let you know your home is ready to be </a:t>
            </a:r>
            <a:r>
              <a:rPr lang="en-US" sz="2100" b="0" dirty="0" smtClean="0"/>
              <a:t>connected</a:t>
            </a:r>
            <a:endParaRPr lang="en-US" sz="2100" b="0" dirty="0"/>
          </a:p>
          <a:p>
            <a:pPr lvl="1"/>
            <a:r>
              <a:rPr lang="en-US" sz="2100" b="0" dirty="0" err="1" smtClean="0"/>
              <a:t>Reybold</a:t>
            </a:r>
            <a:r>
              <a:rPr lang="en-US" sz="2100" b="0" dirty="0" smtClean="0"/>
              <a:t> </a:t>
            </a:r>
            <a:r>
              <a:rPr lang="en-US" sz="2100" b="0" dirty="0"/>
              <a:t>will set a definitive date and time (preferably during regular work hours on weekdays</a:t>
            </a:r>
            <a:r>
              <a:rPr lang="en-US" sz="2100" b="0" dirty="0" smtClean="0"/>
              <a:t>)</a:t>
            </a:r>
            <a:endParaRPr lang="en-US" sz="2100" b="0" dirty="0"/>
          </a:p>
          <a:p>
            <a:pPr lvl="1"/>
            <a:r>
              <a:rPr lang="en-US" sz="2100" b="0" dirty="0" err="1" smtClean="0">
                <a:cs typeface="+mn-cs"/>
              </a:rPr>
              <a:t>Reybold</a:t>
            </a:r>
            <a:r>
              <a:rPr lang="en-US" sz="2100" b="0" dirty="0" smtClean="0">
                <a:cs typeface="+mn-cs"/>
              </a:rPr>
              <a:t> will </a:t>
            </a:r>
            <a:r>
              <a:rPr lang="en-US" sz="2100" b="0" dirty="0">
                <a:cs typeface="+mn-cs"/>
              </a:rPr>
              <a:t>video tape existing </a:t>
            </a:r>
            <a:r>
              <a:rPr lang="en-US" sz="2100" b="0" dirty="0" smtClean="0">
                <a:cs typeface="+mn-cs"/>
              </a:rPr>
              <a:t>conditions of the work area </a:t>
            </a:r>
            <a:r>
              <a:rPr lang="en-US" sz="2100" b="0" dirty="0">
                <a:cs typeface="+mn-cs"/>
              </a:rPr>
              <a:t>prior to the start of </a:t>
            </a:r>
            <a:r>
              <a:rPr lang="en-US" sz="2100" b="0" dirty="0" smtClean="0">
                <a:cs typeface="+mn-cs"/>
              </a:rPr>
              <a:t>work</a:t>
            </a:r>
            <a:endParaRPr lang="en-US" sz="2100" b="0" dirty="0">
              <a:cs typeface="+mn-cs"/>
            </a:endParaRPr>
          </a:p>
          <a:p>
            <a:pPr lvl="1"/>
            <a:r>
              <a:rPr lang="en-US" sz="2100" b="0" dirty="0" err="1" smtClean="0"/>
              <a:t>Reybold</a:t>
            </a:r>
            <a:r>
              <a:rPr lang="en-US" sz="2100" b="0" dirty="0" smtClean="0"/>
              <a:t> makes </a:t>
            </a:r>
            <a:r>
              <a:rPr lang="en-US" sz="2100" b="0" dirty="0"/>
              <a:t>connection to your well discharge while simultaneously demolishing your existing treatment system and </a:t>
            </a:r>
            <a:r>
              <a:rPr lang="en-US" sz="2100" b="0" dirty="0" smtClean="0"/>
              <a:t>  re-plumbing </a:t>
            </a:r>
            <a:r>
              <a:rPr lang="en-US" sz="2100" b="0" dirty="0"/>
              <a:t>the interior of your </a:t>
            </a:r>
            <a:r>
              <a:rPr lang="en-US" sz="2100" b="0" dirty="0" smtClean="0"/>
              <a:t>home</a:t>
            </a:r>
            <a:endParaRPr lang="en-US" sz="2100" b="0" dirty="0"/>
          </a:p>
          <a:p>
            <a:pPr lvl="1"/>
            <a:r>
              <a:rPr lang="en-US" sz="2100" b="0" dirty="0"/>
              <a:t>At this point, you will be on the public water </a:t>
            </a:r>
            <a:r>
              <a:rPr lang="en-US" sz="2100" b="0" dirty="0" smtClean="0"/>
              <a:t>system</a:t>
            </a:r>
            <a:endParaRPr lang="en-US" sz="2100" b="0" dirty="0"/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61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87300" y="908719"/>
            <a:ext cx="8428227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Phase 2:  Work Inside of Home</a:t>
            </a:r>
          </a:p>
          <a:p>
            <a:pPr lvl="1"/>
            <a:r>
              <a:rPr lang="en-US" sz="2100" b="0" dirty="0" smtClean="0"/>
              <a:t>Flushing </a:t>
            </a:r>
            <a:r>
              <a:rPr lang="en-US" sz="2100" b="0" dirty="0"/>
              <a:t>will take place inside the </a:t>
            </a:r>
            <a:r>
              <a:rPr lang="en-US" sz="2100" b="0" dirty="0" smtClean="0"/>
              <a:t>home</a:t>
            </a:r>
            <a:endParaRPr lang="en-US" sz="2100" b="0" dirty="0"/>
          </a:p>
          <a:p>
            <a:pPr lvl="1"/>
            <a:r>
              <a:rPr lang="en-US" sz="2100" b="0" dirty="0"/>
              <a:t>Electrical demolition on anything specific to the well will be </a:t>
            </a:r>
            <a:r>
              <a:rPr lang="en-US" sz="2100" b="0" dirty="0" smtClean="0"/>
              <a:t>completed</a:t>
            </a:r>
            <a:endParaRPr lang="en-US" sz="2100" b="0" dirty="0"/>
          </a:p>
          <a:p>
            <a:pPr lvl="1"/>
            <a:r>
              <a:rPr lang="en-US" sz="2100" b="0" dirty="0"/>
              <a:t>We hope this is the only time we are in the </a:t>
            </a:r>
            <a:r>
              <a:rPr lang="en-US" sz="2100" b="0" dirty="0" smtClean="0"/>
              <a:t>house</a:t>
            </a:r>
            <a:endParaRPr lang="en-US" sz="21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58" y="3203975"/>
            <a:ext cx="6390710" cy="3000516"/>
          </a:xfrm>
          <a:prstGeom prst="rect">
            <a:avLst/>
          </a:prstGeom>
        </p:spPr>
      </p:pic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145" y="3429000"/>
            <a:ext cx="628650" cy="9048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71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7" y="772503"/>
            <a:ext cx="8428227" cy="54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Phase 2:  What Can You Do To Help?</a:t>
            </a:r>
          </a:p>
          <a:p>
            <a:pPr lvl="0"/>
            <a:r>
              <a:rPr lang="en-US" sz="2300" b="0" dirty="0" smtClean="0">
                <a:cs typeface="+mn-cs"/>
              </a:rPr>
              <a:t>Respond to Reybold’s request to schedule the work</a:t>
            </a:r>
          </a:p>
          <a:p>
            <a:pPr lvl="0"/>
            <a:r>
              <a:rPr lang="en-US" sz="2300" b="0" dirty="0" smtClean="0">
                <a:cs typeface="+mn-cs"/>
              </a:rPr>
              <a:t>Anticipate 8 hours for the work to be completed, please plan to be home during the work</a:t>
            </a: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600" b="0" dirty="0" smtClean="0">
              <a:cs typeface="+mn-cs"/>
            </a:endParaRPr>
          </a:p>
          <a:p>
            <a:pPr lvl="0"/>
            <a:r>
              <a:rPr lang="en-US" sz="2300" b="0" dirty="0" smtClean="0">
                <a:cs typeface="+mn-cs"/>
              </a:rPr>
              <a:t>Please provide access to work area</a:t>
            </a:r>
          </a:p>
          <a:p>
            <a:pPr lvl="0"/>
            <a:endParaRPr lang="en-US" sz="2000" b="0" dirty="0">
              <a:cs typeface="+mn-cs"/>
            </a:endParaRPr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82" y="2528900"/>
            <a:ext cx="5012035" cy="332130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211960" y="2873180"/>
            <a:ext cx="1710189" cy="735840"/>
          </a:xfrm>
          <a:prstGeom prst="rightArrow">
            <a:avLst/>
          </a:prstGeom>
          <a:gradFill>
            <a:gsLst>
              <a:gs pos="0">
                <a:srgbClr val="FF0000"/>
              </a:gs>
              <a:gs pos="4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46975" y="3087211"/>
            <a:ext cx="11244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Work Area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35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87300" y="908719"/>
            <a:ext cx="8428227" cy="130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Phase 3:  Well Abandonment</a:t>
            </a:r>
          </a:p>
          <a:p>
            <a:r>
              <a:rPr lang="en-US" sz="2100" b="0" dirty="0" err="1" smtClean="0"/>
              <a:t>Reybold</a:t>
            </a:r>
            <a:r>
              <a:rPr lang="en-US" sz="2100" b="0" dirty="0" smtClean="0"/>
              <a:t> will </a:t>
            </a:r>
            <a:r>
              <a:rPr lang="en-US" sz="2100" b="0" dirty="0"/>
              <a:t>wait for several properties to be connected prior to abandonment of existing </a:t>
            </a:r>
            <a:r>
              <a:rPr lang="en-US" sz="2100" b="0" dirty="0" smtClean="0"/>
              <a:t>wells</a:t>
            </a:r>
            <a:endParaRPr lang="en-US" sz="2100" b="0" dirty="0"/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298991" y="2213865"/>
            <a:ext cx="3949534" cy="382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0" dirty="0" err="1" smtClean="0">
                <a:cs typeface="+mn-cs"/>
              </a:rPr>
              <a:t>Reybold</a:t>
            </a:r>
            <a:r>
              <a:rPr lang="en-US" sz="2000" b="0" dirty="0" smtClean="0">
                <a:cs typeface="+mn-cs"/>
              </a:rPr>
              <a:t> will notify you of work to take place on your property via door-hanger, email, and/or phone</a:t>
            </a:r>
          </a:p>
          <a:p>
            <a:pPr lvl="0"/>
            <a:r>
              <a:rPr lang="en-US" sz="2000" b="0" dirty="0" smtClean="0">
                <a:cs typeface="+mn-cs"/>
              </a:rPr>
              <a:t>You do not need to be home for this phase of work</a:t>
            </a:r>
          </a:p>
          <a:p>
            <a:r>
              <a:rPr lang="en-US" sz="2000" b="0" dirty="0" smtClean="0">
                <a:cs typeface="+mn-cs"/>
              </a:rPr>
              <a:t>Finally, </a:t>
            </a:r>
            <a:r>
              <a:rPr lang="en-US" sz="2000" b="0" dirty="0" err="1" smtClean="0">
                <a:cs typeface="+mn-cs"/>
              </a:rPr>
              <a:t>Reybold</a:t>
            </a:r>
            <a:r>
              <a:rPr lang="en-US" sz="2000" b="0" dirty="0" smtClean="0">
                <a:cs typeface="+mn-cs"/>
              </a:rPr>
              <a:t> will restore </a:t>
            </a:r>
            <a:r>
              <a:rPr lang="en-US" sz="2000" b="0" dirty="0">
                <a:cs typeface="+mn-cs"/>
              </a:rPr>
              <a:t>your property to original or better </a:t>
            </a:r>
            <a:r>
              <a:rPr lang="en-US" sz="2000" b="0" dirty="0" smtClean="0">
                <a:cs typeface="+mn-cs"/>
              </a:rPr>
              <a:t>conditions</a:t>
            </a:r>
            <a:endParaRPr lang="en-US" sz="2000" b="0" dirty="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3" y="1763815"/>
            <a:ext cx="190500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3829087"/>
            <a:ext cx="19050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1763815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3" y="3829087"/>
            <a:ext cx="1905000" cy="1905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3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7" y="772503"/>
            <a:ext cx="8428227" cy="54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Phase 3:  What Can You Do To Help?</a:t>
            </a:r>
          </a:p>
          <a:p>
            <a:pPr lvl="0"/>
            <a:r>
              <a:rPr lang="en-US" sz="2300" b="0" dirty="0" smtClean="0">
                <a:cs typeface="+mn-cs"/>
              </a:rPr>
              <a:t>Please help us to re-establish your grass</a:t>
            </a: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600" b="0" dirty="0" smtClean="0">
              <a:cs typeface="+mn-cs"/>
            </a:endParaRPr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96" y="1779233"/>
            <a:ext cx="5467408" cy="40952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3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87300" y="908719"/>
            <a:ext cx="8428227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Miscellaneous </a:t>
            </a:r>
          </a:p>
          <a:p>
            <a:pPr lvl="1"/>
            <a:r>
              <a:rPr lang="en-US" sz="2100" b="0" dirty="0" smtClean="0"/>
              <a:t>With few users initially, the system will still need regular flushing to keep the water in the pipes fresh for consumption</a:t>
            </a:r>
          </a:p>
          <a:p>
            <a:pPr lvl="1"/>
            <a:endParaRPr lang="en-US" sz="2100" b="0" dirty="0"/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38" y="2123855"/>
            <a:ext cx="5922150" cy="39481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42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87300" y="908719"/>
            <a:ext cx="8428227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Miscellaneous </a:t>
            </a:r>
          </a:p>
          <a:p>
            <a:pPr lvl="1"/>
            <a:r>
              <a:rPr lang="en-US" sz="2100" b="0" dirty="0" smtClean="0"/>
              <a:t>AECOM will have personnel on site full time during the work &amp; available to assist with scheduling and answer questions</a:t>
            </a:r>
          </a:p>
          <a:p>
            <a:pPr lvl="1"/>
            <a:endParaRPr lang="en-US" sz="2100" b="0" dirty="0"/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</a:t>
            </a:r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t</a:t>
            </a:r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o Expect During Construction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" y="2119123"/>
            <a:ext cx="8939742" cy="40390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542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QUESTIONS?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What to Expect During 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35" y="1422474"/>
            <a:ext cx="3899778" cy="4895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0" y="2298582"/>
            <a:ext cx="4572000" cy="31432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THANK YOU</a:t>
            </a:r>
          </a:p>
          <a:p>
            <a:pPr marL="0" indent="0" algn="ctr">
              <a:buNone/>
            </a:pP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Christopher Rogers</a:t>
            </a:r>
          </a:p>
          <a:p>
            <a:pPr marL="0" indent="0" algn="ctr">
              <a:buNone/>
            </a:pPr>
            <a:r>
              <a:rPr lang="en-US" sz="2400" b="1" dirty="0" smtClean="0">
                <a:hlinkClick r:id="rId2"/>
              </a:rPr>
              <a:t>Christopher.Rogers@aecom.com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302-781-5945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Gerald Katzmire</a:t>
            </a:r>
          </a:p>
          <a:p>
            <a:pPr marL="0" indent="0" algn="ctr">
              <a:buNone/>
            </a:pPr>
            <a:r>
              <a:rPr lang="en-US" sz="2400" b="1" dirty="0" smtClean="0">
                <a:hlinkClick r:id="rId3"/>
              </a:rPr>
              <a:t>Gearld.Katzmire@aecom.com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302-781-5917</a:t>
            </a:r>
            <a:endParaRPr lang="en-US" sz="24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What to Expect During Construction</a:t>
            </a:r>
          </a:p>
        </p:txBody>
      </p:sp>
    </p:spTree>
    <p:extLst>
      <p:ext uri="{BB962C8B-B14F-4D97-AF65-F5344CB8AC3E}">
        <p14:creationId xmlns:p14="http://schemas.microsoft.com/office/powerpoint/2010/main" val="7571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Pearce Creek Service Area:  Project Scope</a:t>
            </a:r>
            <a:endParaRPr lang="en-US" cap="small" dirty="0"/>
          </a:p>
        </p:txBody>
      </p:sp>
      <p:sp>
        <p:nvSpPr>
          <p:cNvPr id="921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6076" y="1126102"/>
            <a:ext cx="8440738" cy="509320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554" y="5724255"/>
            <a:ext cx="7754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Generally Servicing:  Sunset Pointe, West View Shores, &amp; Bay View Estates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5" y="1313764"/>
            <a:ext cx="8379931" cy="427547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Current Project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496841" y="4554124"/>
            <a:ext cx="8136031" cy="12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5" y="908720"/>
            <a:ext cx="8428227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Transmission Main Project  (Eastern States Construction)</a:t>
            </a:r>
          </a:p>
          <a:p>
            <a:pPr lvl="2"/>
            <a:r>
              <a:rPr lang="en-US" sz="2300" b="0" dirty="0" smtClean="0"/>
              <a:t>Start of Construction April 2016</a:t>
            </a:r>
          </a:p>
          <a:p>
            <a:pPr lvl="2"/>
            <a:r>
              <a:rPr lang="en-US" sz="2300" b="0" dirty="0" smtClean="0"/>
              <a:t>Construction Duration – One Year</a:t>
            </a:r>
          </a:p>
          <a:p>
            <a:pPr lvl="2"/>
            <a:r>
              <a:rPr lang="en-US" sz="2300" b="0" dirty="0" smtClean="0"/>
              <a:t>All pipe work is complete</a:t>
            </a:r>
          </a:p>
          <a:p>
            <a:pPr lvl="2"/>
            <a:r>
              <a:rPr lang="en-US" sz="2300" b="0" dirty="0" smtClean="0"/>
              <a:t>All pipes have been pressure tested</a:t>
            </a:r>
          </a:p>
          <a:p>
            <a:pPr lvl="2"/>
            <a:r>
              <a:rPr lang="en-US" sz="2300" b="0" dirty="0" smtClean="0"/>
              <a:t>Two injection stations are complete and in the process of being started up</a:t>
            </a:r>
          </a:p>
          <a:p>
            <a:pPr lvl="2"/>
            <a:r>
              <a:rPr lang="en-US" sz="2300" b="0" dirty="0" smtClean="0"/>
              <a:t>What remains to be completed is the flushing of the new main, asphalt restoration, and general restoration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Project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496841" y="4554124"/>
            <a:ext cx="8136031" cy="12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5" y="908720"/>
            <a:ext cx="8428227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Distribution System Project (</a:t>
            </a:r>
            <a:r>
              <a:rPr lang="en-US" sz="2300" dirty="0" err="1" smtClean="0"/>
              <a:t>Reybold</a:t>
            </a:r>
            <a:r>
              <a:rPr lang="en-US" sz="2300" dirty="0" smtClean="0"/>
              <a:t> Construction)</a:t>
            </a:r>
          </a:p>
          <a:p>
            <a:pPr lvl="2"/>
            <a:r>
              <a:rPr lang="en-US" sz="2300" b="0" dirty="0" smtClean="0"/>
              <a:t>Start </a:t>
            </a:r>
            <a:r>
              <a:rPr lang="en-US" sz="2300" b="0" dirty="0"/>
              <a:t>of Construction </a:t>
            </a:r>
            <a:r>
              <a:rPr lang="en-US" sz="2300" b="0" dirty="0" smtClean="0"/>
              <a:t>Mid May 2016</a:t>
            </a:r>
            <a:endParaRPr lang="en-US" sz="2300" b="0" dirty="0"/>
          </a:p>
          <a:p>
            <a:pPr lvl="2"/>
            <a:r>
              <a:rPr lang="en-US" sz="2300" b="0" dirty="0" smtClean="0"/>
              <a:t>Construction </a:t>
            </a:r>
            <a:r>
              <a:rPr lang="en-US" sz="2300" b="0" dirty="0"/>
              <a:t>Duration – One Year</a:t>
            </a:r>
          </a:p>
          <a:p>
            <a:pPr lvl="2"/>
            <a:r>
              <a:rPr lang="en-US" sz="2300" b="0" dirty="0"/>
              <a:t>All pipe work is complete</a:t>
            </a:r>
          </a:p>
          <a:p>
            <a:pPr lvl="2"/>
            <a:r>
              <a:rPr lang="en-US" sz="2300" b="0" dirty="0"/>
              <a:t>All pipes have been pressure tested</a:t>
            </a:r>
          </a:p>
          <a:p>
            <a:pPr lvl="2"/>
            <a:r>
              <a:rPr lang="en-US" sz="2300" b="0" dirty="0" smtClean="0"/>
              <a:t>What </a:t>
            </a:r>
            <a:r>
              <a:rPr lang="en-US" sz="2300" b="0" dirty="0"/>
              <a:t>remains to be completed is the flushing of the new main, asphalt restoration, and general restoration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69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Project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496841" y="4554124"/>
            <a:ext cx="8136031" cy="12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5" y="908720"/>
            <a:ext cx="8428227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On-Lot System Project</a:t>
            </a:r>
          </a:p>
          <a:p>
            <a:pPr lvl="2"/>
            <a:r>
              <a:rPr lang="en-US" sz="2300" b="0" dirty="0" smtClean="0"/>
              <a:t>Bid Opening March 16, 2017</a:t>
            </a:r>
          </a:p>
          <a:p>
            <a:pPr lvl="2"/>
            <a:r>
              <a:rPr lang="en-US" sz="2300" b="0" dirty="0" err="1" smtClean="0"/>
              <a:t>Reybold</a:t>
            </a:r>
            <a:r>
              <a:rPr lang="en-US" sz="2300" b="0" dirty="0" smtClean="0"/>
              <a:t> Construction was the low bidder and was  awarded the contract</a:t>
            </a:r>
          </a:p>
          <a:p>
            <a:pPr lvl="2"/>
            <a:r>
              <a:rPr lang="en-US" sz="2300" b="0" dirty="0" smtClean="0"/>
              <a:t>Anticipated Notice to Proceed – May 2017</a:t>
            </a:r>
          </a:p>
          <a:p>
            <a:pPr lvl="2"/>
            <a:r>
              <a:rPr lang="en-US" sz="2300" b="0" dirty="0" smtClean="0"/>
              <a:t>Construction </a:t>
            </a:r>
            <a:r>
              <a:rPr lang="en-US" sz="2300" b="0" dirty="0"/>
              <a:t>Duration </a:t>
            </a:r>
            <a:r>
              <a:rPr lang="en-US" sz="2300" b="0" dirty="0" smtClean="0"/>
              <a:t>– 330 Days to Substantial Completion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823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496841" y="4554124"/>
            <a:ext cx="8136031" cy="12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5" y="908720"/>
            <a:ext cx="8428227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On-Lot System Project Phases</a:t>
            </a:r>
          </a:p>
          <a:p>
            <a:pPr lvl="2"/>
            <a:r>
              <a:rPr lang="en-US" sz="2300" b="0" dirty="0" smtClean="0"/>
              <a:t>Phase 1:  Work Outside of Home</a:t>
            </a:r>
          </a:p>
          <a:p>
            <a:pPr lvl="2"/>
            <a:r>
              <a:rPr lang="en-US" sz="2300" b="0" dirty="0" smtClean="0"/>
              <a:t>Phase 2:  Work Inside of Home</a:t>
            </a:r>
          </a:p>
          <a:p>
            <a:pPr lvl="2"/>
            <a:r>
              <a:rPr lang="en-US" sz="2300" b="0" dirty="0" smtClean="0"/>
              <a:t>Phase 3:  Well Abandonment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0" y="3023955"/>
            <a:ext cx="80295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240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87300" y="908719"/>
            <a:ext cx="8428227" cy="130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Phase 1:  Work Outside of Home</a:t>
            </a:r>
          </a:p>
          <a:p>
            <a:pPr lvl="0"/>
            <a:r>
              <a:rPr lang="en-US" sz="2000" b="0" dirty="0" smtClean="0">
                <a:cs typeface="+mn-cs"/>
              </a:rPr>
              <a:t>Work cannot begin until we receive a signed access agreement (agreements are available today)</a:t>
            </a:r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65" y="2370846"/>
            <a:ext cx="4768813" cy="357661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298991" y="2213865"/>
            <a:ext cx="3949534" cy="382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0" dirty="0" err="1" smtClean="0">
                <a:cs typeface="+mn-cs"/>
              </a:rPr>
              <a:t>Reybold</a:t>
            </a:r>
            <a:r>
              <a:rPr lang="en-US" sz="2000" b="0" dirty="0" smtClean="0">
                <a:cs typeface="+mn-cs"/>
              </a:rPr>
              <a:t> will notify you of work to take place on your property via door-hanger, email, and/or phone</a:t>
            </a:r>
          </a:p>
          <a:p>
            <a:pPr lvl="0"/>
            <a:r>
              <a:rPr lang="en-US" sz="2000" b="0" dirty="0" smtClean="0">
                <a:cs typeface="+mn-cs"/>
              </a:rPr>
              <a:t>You do not need to be home for this phase of work</a:t>
            </a:r>
          </a:p>
          <a:p>
            <a:pPr lvl="0"/>
            <a:r>
              <a:rPr lang="en-US" sz="2000" b="0" dirty="0" err="1" smtClean="0">
                <a:cs typeface="+mn-cs"/>
              </a:rPr>
              <a:t>Reybold</a:t>
            </a:r>
            <a:r>
              <a:rPr lang="en-US" sz="2000" b="0" dirty="0" smtClean="0">
                <a:cs typeface="+mn-cs"/>
              </a:rPr>
              <a:t> will video tape existing conditions prior to the start of work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5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7" y="772503"/>
            <a:ext cx="8428227" cy="54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Phase 1:  Work Outside of Home</a:t>
            </a:r>
          </a:p>
          <a:p>
            <a:pPr lvl="0"/>
            <a:r>
              <a:rPr lang="en-US" sz="2300" b="0" dirty="0" smtClean="0">
                <a:cs typeface="+mn-cs"/>
              </a:rPr>
              <a:t>Connect to existing curb stop, install meter crock, and run pipe to connection point generally adjacent to your existing well</a:t>
            </a: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000" b="0" dirty="0" smtClean="0">
              <a:cs typeface="+mn-cs"/>
            </a:endParaRPr>
          </a:p>
          <a:p>
            <a:pPr lvl="0"/>
            <a:r>
              <a:rPr lang="en-US" sz="2000" b="0" dirty="0" err="1" smtClean="0">
                <a:cs typeface="+mn-cs"/>
              </a:rPr>
              <a:t>Reybold</a:t>
            </a:r>
            <a:r>
              <a:rPr lang="en-US" sz="2000" b="0" dirty="0" smtClean="0">
                <a:cs typeface="+mn-cs"/>
              </a:rPr>
              <a:t> may elect to complete this work on 10 to 30 homes at a time;  No need to get into home at this time</a:t>
            </a:r>
            <a:endParaRPr lang="en-US" sz="2000" b="0" dirty="0">
              <a:cs typeface="+mn-cs"/>
            </a:endParaRPr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09" y="2016836"/>
            <a:ext cx="5040561" cy="37804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40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7" y="772503"/>
            <a:ext cx="8428227" cy="54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Phase 1:  What Can You Do To Help?</a:t>
            </a:r>
          </a:p>
          <a:p>
            <a:pPr lvl="0"/>
            <a:r>
              <a:rPr lang="en-US" sz="2300" b="0" dirty="0" smtClean="0">
                <a:cs typeface="+mn-cs"/>
              </a:rPr>
              <a:t>Complete, review, and sign the Access Agreement and return it to AECOM (Copies are available today)</a:t>
            </a: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2300" b="0" dirty="0" smtClean="0">
              <a:cs typeface="+mn-cs"/>
            </a:endParaRPr>
          </a:p>
          <a:p>
            <a:pPr lvl="0"/>
            <a:endParaRPr lang="en-US" sz="2300" b="0" dirty="0">
              <a:cs typeface="+mn-cs"/>
            </a:endParaRPr>
          </a:p>
          <a:p>
            <a:pPr lvl="0"/>
            <a:endParaRPr lang="en-US" sz="600" b="0" dirty="0" smtClean="0">
              <a:cs typeface="+mn-cs"/>
            </a:endParaRPr>
          </a:p>
          <a:p>
            <a:pPr lvl="0"/>
            <a:r>
              <a:rPr lang="en-US" sz="2300" b="0" dirty="0" smtClean="0">
                <a:cs typeface="+mn-cs"/>
              </a:rPr>
              <a:t>We cannot begin the work on your property without a signed agreement</a:t>
            </a:r>
          </a:p>
          <a:p>
            <a:pPr lvl="0"/>
            <a:endParaRPr lang="en-US" sz="2000" b="0" dirty="0">
              <a:cs typeface="+mn-cs"/>
            </a:endParaRPr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What to Expect During 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86" y="2045056"/>
            <a:ext cx="5048427" cy="33562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77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2011.08 URS Presentation Template">
  <a:themeElements>
    <a:clrScheme name="URS color palette">
      <a:dk1>
        <a:sysClr val="windowText" lastClr="000000"/>
      </a:dk1>
      <a:lt1>
        <a:srgbClr val="FFFFFF"/>
      </a:lt1>
      <a:dk2>
        <a:srgbClr val="0C479D"/>
      </a:dk2>
      <a:lt2>
        <a:srgbClr val="FFFFFF"/>
      </a:lt2>
      <a:accent1>
        <a:srgbClr val="0C479D"/>
      </a:accent1>
      <a:accent2>
        <a:srgbClr val="E8941A"/>
      </a:accent2>
      <a:accent3>
        <a:srgbClr val="439639"/>
      </a:accent3>
      <a:accent4>
        <a:srgbClr val="C41230"/>
      </a:accent4>
      <a:accent5>
        <a:srgbClr val="002B5C"/>
      </a:accent5>
      <a:accent6>
        <a:srgbClr val="004813"/>
      </a:accent6>
      <a:hlink>
        <a:srgbClr val="B95915"/>
      </a:hlink>
      <a:folHlink>
        <a:srgbClr val="8B0F0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C722993A04F459DB8A74FA40C79D5" ma:contentTypeVersion="8" ma:contentTypeDescription="Create a new document." ma:contentTypeScope="" ma:versionID="31083891d0d745edc8d6a8252eb2fad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d111d5773456ba7c217f2d2a40183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9DC903-487F-4AF1-9DB3-C67F084BD4C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427D361A-82A7-4E80-804B-D42994FF74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7D5F34A-96F2-41EA-B748-7D881BAA61E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487F344-03D9-4B49-B030-7E6037153F5E}">
  <ds:schemaRefs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</TotalTime>
  <Words>773</Words>
  <Application>Microsoft Office PowerPoint</Application>
  <PresentationFormat>On-screen Show (4:3)</PresentationFormat>
  <Paragraphs>143</Paragraphs>
  <Slides>18</Slides>
  <Notes>16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1_2011.08 URS Presentation Template</vt:lpstr>
      <vt:lpstr>Cecilton Pearce Creek Water Service Area</vt:lpstr>
      <vt:lpstr>Pearce Creek Service Area:  Project Scope</vt:lpstr>
      <vt:lpstr>Current Project Status</vt:lpstr>
      <vt:lpstr>Project Status</vt:lpstr>
      <vt:lpstr>Project Status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  <vt:lpstr>What to Expect During Construction</vt:lpstr>
    </vt:vector>
  </TitlesOfParts>
  <Company>Strategy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URS</dc:title>
  <dc:creator>Ed Walter</dc:creator>
  <cp:lastModifiedBy>Kristen Keene</cp:lastModifiedBy>
  <cp:revision>412</cp:revision>
  <cp:lastPrinted>2014-09-24T16:17:16Z</cp:lastPrinted>
  <dcterms:created xsi:type="dcterms:W3CDTF">2011-09-01T15:17:55Z</dcterms:created>
  <dcterms:modified xsi:type="dcterms:W3CDTF">2017-07-03T17:34:23Z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ategory">
    <vt:lpwstr>general</vt:lpwstr>
  </property>
</Properties>
</file>