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Default Extension="wav" ContentType="audio/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5"/>
  </p:sldMasterIdLst>
  <p:notesMasterIdLst>
    <p:notesMasterId r:id="rId28"/>
  </p:notesMasterIdLst>
  <p:handoutMasterIdLst>
    <p:handoutMasterId r:id="rId29"/>
  </p:handoutMasterIdLst>
  <p:sldIdLst>
    <p:sldId id="582" r:id="rId6"/>
    <p:sldId id="580" r:id="rId7"/>
    <p:sldId id="609" r:id="rId8"/>
    <p:sldId id="610" r:id="rId9"/>
    <p:sldId id="603" r:id="rId10"/>
    <p:sldId id="612" r:id="rId11"/>
    <p:sldId id="613" r:id="rId12"/>
    <p:sldId id="617" r:id="rId13"/>
    <p:sldId id="615" r:id="rId14"/>
    <p:sldId id="616" r:id="rId15"/>
    <p:sldId id="619" r:id="rId16"/>
    <p:sldId id="618" r:id="rId17"/>
    <p:sldId id="620" r:id="rId18"/>
    <p:sldId id="621" r:id="rId19"/>
    <p:sldId id="622" r:id="rId20"/>
    <p:sldId id="623" r:id="rId21"/>
    <p:sldId id="624" r:id="rId22"/>
    <p:sldId id="625" r:id="rId23"/>
    <p:sldId id="626" r:id="rId24"/>
    <p:sldId id="627" r:id="rId25"/>
    <p:sldId id="611" r:id="rId26"/>
    <p:sldId id="608" r:id="rId27"/>
  </p:sldIdLst>
  <p:sldSz cx="9144000" cy="6858000" type="screen4x3"/>
  <p:notesSz cx="9309100" cy="7023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B5E5"/>
    <a:srgbClr val="FFFF00"/>
    <a:srgbClr val="E8941A"/>
    <a:srgbClr val="0C479D"/>
    <a:srgbClr val="439639"/>
    <a:srgbClr val="FFFFFF"/>
    <a:srgbClr val="66CCFF"/>
    <a:srgbClr val="4F81BD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0394" autoAdjust="0"/>
    <p:restoredTop sz="96380" autoAdjust="0"/>
  </p:normalViewPr>
  <p:slideViewPr>
    <p:cSldViewPr snapToObjects="1">
      <p:cViewPr>
        <p:scale>
          <a:sx n="80" d="100"/>
          <a:sy n="80" d="100"/>
        </p:scale>
        <p:origin x="-1397" y="-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-1392" y="-77"/>
      </p:cViewPr>
      <p:guideLst>
        <p:guide orient="horz" pos="2211"/>
        <p:guide pos="2933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338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t" anchorCtr="0" compatLnSpc="1">
            <a:prstTxWarp prst="textNoShape">
              <a:avLst/>
            </a:prstTxWarp>
          </a:bodyPr>
          <a:lstStyle>
            <a:lvl1pPr algn="l" defTabSz="463408">
              <a:defRPr sz="1200" b="0">
                <a:latin typeface="Calibri" pitchFamily="-111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 PRIVATE INFORMATION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72088" y="0"/>
            <a:ext cx="40354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t" anchorCtr="0" compatLnSpc="1">
            <a:prstTxWarp prst="textNoShape">
              <a:avLst/>
            </a:prstTxWarp>
          </a:bodyPr>
          <a:lstStyle>
            <a:lvl1pPr algn="r" defTabSz="463408">
              <a:defRPr sz="1200" b="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F179C277-BFD4-4E29-9EE3-4771AE94D1D7}" type="datetime1">
              <a:rPr lang="en-US"/>
              <a:pPr>
                <a:defRPr/>
              </a:pPr>
              <a:t>2/25/2016</a:t>
            </a:fld>
            <a:endParaRPr lang="en-US" dirty="0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70675"/>
            <a:ext cx="40338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b" anchorCtr="0" compatLnSpc="1">
            <a:prstTxWarp prst="textNoShape">
              <a:avLst/>
            </a:prstTxWarp>
          </a:bodyPr>
          <a:lstStyle>
            <a:lvl1pPr algn="l" defTabSz="463408">
              <a:defRPr sz="1200" b="0">
                <a:latin typeface="Calibri" pitchFamily="-111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72088" y="6670675"/>
            <a:ext cx="40354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b" anchorCtr="0" compatLnSpc="1">
            <a:prstTxWarp prst="textNoShape">
              <a:avLst/>
            </a:prstTxWarp>
          </a:bodyPr>
          <a:lstStyle>
            <a:lvl1pPr algn="r" defTabSz="463408">
              <a:defRPr sz="1200" b="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B7223536-C3ED-4B23-A735-2D005B061B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356224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338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t" anchorCtr="0" compatLnSpc="1">
            <a:prstTxWarp prst="textNoShape">
              <a:avLst/>
            </a:prstTxWarp>
          </a:bodyPr>
          <a:lstStyle>
            <a:lvl1pPr algn="l" defTabSz="463408">
              <a:defRPr sz="1200" b="0">
                <a:latin typeface="Calibri" pitchFamily="-111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 PRIVATE INFORMATION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72088" y="0"/>
            <a:ext cx="40354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t" anchorCtr="0" compatLnSpc="1">
            <a:prstTxWarp prst="textNoShape">
              <a:avLst/>
            </a:prstTxWarp>
          </a:bodyPr>
          <a:lstStyle>
            <a:lvl1pPr algn="r" defTabSz="463408">
              <a:defRPr sz="1200" b="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CEA2515-6FB7-4D53-8859-D0B6F11DEDE0}" type="datetime1">
              <a:rPr lang="en-US"/>
              <a:pPr>
                <a:defRPr/>
              </a:pPr>
              <a:t>2/25/2016</a:t>
            </a:fld>
            <a:endParaRPr lang="en-US" dirty="0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8775" y="527050"/>
            <a:ext cx="3511550" cy="2635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6" y="3335339"/>
            <a:ext cx="7448550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70675"/>
            <a:ext cx="4033838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b" anchorCtr="0" compatLnSpc="1">
            <a:prstTxWarp prst="textNoShape">
              <a:avLst/>
            </a:prstTxWarp>
          </a:bodyPr>
          <a:lstStyle>
            <a:lvl1pPr algn="l" defTabSz="463408">
              <a:defRPr sz="1200" b="0">
                <a:latin typeface="Calibri" pitchFamily="-111" charset="0"/>
                <a:ea typeface="ＭＳ Ｐゴシック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72088" y="6670675"/>
            <a:ext cx="403542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73" tIns="46384" rIns="92773" bIns="46384" numCol="1" anchor="b" anchorCtr="0" compatLnSpc="1">
            <a:prstTxWarp prst="textNoShape">
              <a:avLst/>
            </a:prstTxWarp>
          </a:bodyPr>
          <a:lstStyle>
            <a:lvl1pPr algn="r" defTabSz="463408">
              <a:defRPr sz="1200" b="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C0B34F17-40CA-46F2-8EF1-548D2BCD52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21441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ＭＳ Ｐゴシック" pitchFamily="-10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97" indent="-285730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920" indent="-228584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87" indent="-228584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255" indent="-228584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27DD7CF-BF00-4A7A-A485-B83E42651D96}" type="slidenum">
              <a:rPr lang="en-US" altLang="en-US" sz="1200" b="0">
                <a:latin typeface="Calibri" pitchFamily="34" charset="0"/>
              </a:rPr>
              <a:pPr eaLnBrk="1" hangingPunct="1">
                <a:defRPr/>
              </a:pPr>
              <a:t>1</a:t>
            </a:fld>
            <a:endParaRPr lang="en-US" altLang="en-US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97" indent="-285730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920" indent="-228584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87" indent="-228584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255" indent="-228584" defTabSz="461931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27DD7CF-BF00-4A7A-A485-B83E42651D96}" type="slidenum">
              <a:rPr lang="en-US" altLang="en-US" sz="1200" b="0">
                <a:latin typeface="Calibri" pitchFamily="34" charset="0"/>
              </a:rPr>
              <a:pPr eaLnBrk="1" hangingPunct="1">
                <a:defRPr/>
              </a:pPr>
              <a:t>21</a:t>
            </a:fld>
            <a:endParaRPr lang="en-US" altLang="en-US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897" indent="-285730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2920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087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255" indent="-228584" defTabSz="46193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422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590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8758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5926" indent="-228584" defTabSz="4619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194B2E3-8559-493F-BFBF-66580E51AB81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46076" y="1049338"/>
            <a:ext cx="8440738" cy="509320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BEF6C6E-BD25-4487-BB52-3C060B3CB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2903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46076" y="1049338"/>
            <a:ext cx="8440738" cy="5093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6799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7" y="0"/>
            <a:ext cx="8435975" cy="750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202237" y="1042987"/>
            <a:ext cx="2584576" cy="5093208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46076" y="1049338"/>
            <a:ext cx="5694362" cy="509320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2F75D27-159D-4A0C-8DEB-4FE57DC5B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009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699000" y="1049338"/>
            <a:ext cx="4090988" cy="50879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46076" y="1049338"/>
            <a:ext cx="4097337" cy="509320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D0F21A-FD3D-4C4B-BA4F-6397B0D7B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7144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7" y="0"/>
            <a:ext cx="8435975" cy="7508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350838" y="1049338"/>
            <a:ext cx="4087812" cy="349971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350838" y="1454729"/>
            <a:ext cx="4087812" cy="470794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699000" y="1049338"/>
            <a:ext cx="4087812" cy="349971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699000" y="1454729"/>
            <a:ext cx="4087812" cy="470794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29ADDF-52B0-4160-91F7-AA5C614A5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28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0837" y="1049338"/>
            <a:ext cx="8435975" cy="3881008"/>
          </a:xfrm>
        </p:spPr>
        <p:txBody>
          <a:bodyPr anchor="ctr"/>
          <a:lstStyle>
            <a:lvl1pPr marL="0" indent="0" algn="ctr">
              <a:buNone/>
              <a:defRPr sz="27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91F0BFE-4089-4E82-8DB9-725E2F7D4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8814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647700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cs typeface="Arial" charset="0"/>
              </a:defRPr>
            </a:lvl1pPr>
          </a:lstStyle>
          <a:p>
            <a:pPr>
              <a:defRPr/>
            </a:pPr>
            <a:fld id="{9289B5D0-2764-4E14-A1E4-29390797A0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047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346075" y="0"/>
            <a:ext cx="8440738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32141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0838" y="1050925"/>
            <a:ext cx="843597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9" name="Line 3"/>
          <p:cNvSpPr>
            <a:spLocks noChangeShapeType="1"/>
          </p:cNvSpPr>
          <p:nvPr/>
        </p:nvSpPr>
        <p:spPr bwMode="auto">
          <a:xfrm>
            <a:off x="0" y="762000"/>
            <a:ext cx="8786813" cy="0"/>
          </a:xfrm>
          <a:prstGeom prst="line">
            <a:avLst/>
          </a:prstGeom>
          <a:noFill/>
          <a:ln w="31750">
            <a:solidFill>
              <a:srgbClr val="00B5E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3" t="56955"/>
          <a:stretch/>
        </p:blipFill>
        <p:spPr>
          <a:xfrm>
            <a:off x="-6988" y="6432176"/>
            <a:ext cx="8793801" cy="313050"/>
          </a:xfrm>
          <a:prstGeom prst="rect">
            <a:avLst/>
          </a:prstGeom>
        </p:spPr>
      </p:pic>
      <p:sp>
        <p:nvSpPr>
          <p:cNvPr id="8" name="Text Box 23"/>
          <p:cNvSpPr txBox="1">
            <a:spLocks noChangeArrowheads="1"/>
          </p:cNvSpPr>
          <p:nvPr userDrawn="1"/>
        </p:nvSpPr>
        <p:spPr bwMode="auto">
          <a:xfrm>
            <a:off x="1736684" y="6473285"/>
            <a:ext cx="697248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900" b="0" dirty="0" smtClean="0">
                <a:solidFill>
                  <a:schemeClr val="bg1"/>
                </a:solidFill>
              </a:rPr>
              <a:t>Pearce</a:t>
            </a:r>
            <a:r>
              <a:rPr lang="en-US" sz="900" b="0" baseline="0" dirty="0" smtClean="0">
                <a:solidFill>
                  <a:schemeClr val="bg1"/>
                </a:solidFill>
              </a:rPr>
              <a:t> Creek Service Area							                       </a:t>
            </a:r>
            <a:r>
              <a:rPr lang="en-US" sz="900" b="0" i="1" dirty="0" smtClean="0">
                <a:solidFill>
                  <a:schemeClr val="bg1"/>
                </a:solidFill>
              </a:rPr>
              <a:t>January 30, 2016</a:t>
            </a:r>
            <a:endParaRPr lang="en-US" sz="900" b="0" i="1" baseline="-250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556" y="6489340"/>
            <a:ext cx="868103" cy="1987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234950" indent="-234950" algn="l" defTabSz="457200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SzPct val="110000"/>
        <a:buFont typeface="Arial" charset="0"/>
        <a:buChar char="•"/>
        <a:defRPr kern="12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1pPr>
      <a:lvl2pPr marL="463550" indent="-176213" algn="l" defTabSz="457200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•"/>
        <a:defRPr kern="1200">
          <a:solidFill>
            <a:schemeClr val="tx1"/>
          </a:solidFill>
          <a:latin typeface="Arial" pitchFamily="-105" charset="0"/>
          <a:ea typeface="ＭＳ Ｐゴシック" pitchFamily="-105" charset="-128"/>
          <a:cs typeface="+mn-cs"/>
        </a:defRPr>
      </a:lvl2pPr>
      <a:lvl3pPr marL="741363" indent="-163513" algn="l" defTabSz="457200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SzPct val="92000"/>
        <a:buFont typeface="Arial" charset="0"/>
        <a:buChar char="•"/>
        <a:defRPr sz="1600" kern="1200">
          <a:solidFill>
            <a:schemeClr val="tx1"/>
          </a:solidFill>
          <a:latin typeface="Arial" pitchFamily="-105" charset="0"/>
          <a:ea typeface="ＭＳ Ｐゴシック" pitchFamily="-105" charset="-128"/>
          <a:cs typeface="+mn-cs"/>
        </a:defRPr>
      </a:lvl3pPr>
      <a:lvl4pPr marL="1030288" indent="-174625" algn="l" defTabSz="457200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•"/>
        <a:defRPr sz="1600" kern="1200">
          <a:solidFill>
            <a:schemeClr val="tx1"/>
          </a:solidFill>
          <a:latin typeface="Arial" pitchFamily="-105" charset="0"/>
          <a:ea typeface="ＭＳ Ｐゴシック" pitchFamily="-105" charset="-128"/>
          <a:cs typeface="+mn-cs"/>
        </a:defRPr>
      </a:lvl4pPr>
      <a:lvl5pPr marL="1319213" indent="-174625" algn="l" defTabSz="457200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•"/>
        <a:defRPr sz="1600" kern="1200">
          <a:solidFill>
            <a:schemeClr val="tx1"/>
          </a:solidFill>
          <a:latin typeface="Arial" pitchFamily="-105" charset="0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media" Target="../media/media1.wav"/><Relationship Id="rId2" Type="http://schemas.openxmlformats.org/officeDocument/2006/relationships/audio" Target="../media/media1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wav"/><Relationship Id="rId6" Type="http://schemas.openxmlformats.org/officeDocument/2006/relationships/image" Target="../media/image5.png"/><Relationship Id="rId5" Type="http://schemas.microsoft.com/office/2007/relationships/media" Target="../media/media10.wav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av"/><Relationship Id="rId6" Type="http://schemas.openxmlformats.org/officeDocument/2006/relationships/image" Target="../media/image5.png"/><Relationship Id="rId5" Type="http://schemas.microsoft.com/office/2007/relationships/media" Target="../media/media11.wav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av"/><Relationship Id="rId6" Type="http://schemas.openxmlformats.org/officeDocument/2006/relationships/image" Target="../media/image5.png"/><Relationship Id="rId5" Type="http://schemas.microsoft.com/office/2007/relationships/media" Target="../media/media12.wav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wav"/><Relationship Id="rId6" Type="http://schemas.openxmlformats.org/officeDocument/2006/relationships/image" Target="../media/image5.png"/><Relationship Id="rId5" Type="http://schemas.microsoft.com/office/2007/relationships/media" Target="../media/media13.wav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wav"/><Relationship Id="rId6" Type="http://schemas.openxmlformats.org/officeDocument/2006/relationships/image" Target="../media/image5.png"/><Relationship Id="rId5" Type="http://schemas.microsoft.com/office/2007/relationships/media" Target="../media/media14.wav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5.wav"/><Relationship Id="rId6" Type="http://schemas.openxmlformats.org/officeDocument/2006/relationships/image" Target="../media/image5.png"/><Relationship Id="rId5" Type="http://schemas.microsoft.com/office/2007/relationships/media" Target="../media/media15.wav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6.wav"/><Relationship Id="rId6" Type="http://schemas.microsoft.com/office/2007/relationships/media" Target="../media/media16.wav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7.wav"/><Relationship Id="rId6" Type="http://schemas.microsoft.com/office/2007/relationships/media" Target="../media/media17.wav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8.wav"/><Relationship Id="rId6" Type="http://schemas.microsoft.com/office/2007/relationships/media" Target="../media/media18.wav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9.wav"/><Relationship Id="rId6" Type="http://schemas.microsoft.com/office/2007/relationships/media" Target="../media/media19.wav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wav"/><Relationship Id="rId5" Type="http://schemas.openxmlformats.org/officeDocument/2006/relationships/image" Target="../media/image5.png"/><Relationship Id="rId4" Type="http://schemas.microsoft.com/office/2007/relationships/media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0.wav"/><Relationship Id="rId6" Type="http://schemas.microsoft.com/office/2007/relationships/media" Target="../media/media20.wav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1.wav"/><Relationship Id="rId6" Type="http://schemas.microsoft.com/office/2007/relationships/media" Target="../media/media21.wav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opher.Rogers@aecom.com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2.wav"/><Relationship Id="rId5" Type="http://schemas.openxmlformats.org/officeDocument/2006/relationships/image" Target="../media/image5.png"/><Relationship Id="rId4" Type="http://schemas.microsoft.com/office/2007/relationships/media" Target="../media/media2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5" Type="http://schemas.openxmlformats.org/officeDocument/2006/relationships/image" Target="../media/image5.png"/><Relationship Id="rId4" Type="http://schemas.microsoft.com/office/2007/relationships/media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av"/><Relationship Id="rId5" Type="http://schemas.openxmlformats.org/officeDocument/2006/relationships/image" Target="../media/image5.png"/><Relationship Id="rId4" Type="http://schemas.microsoft.com/office/2007/relationships/media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wav"/><Relationship Id="rId6" Type="http://schemas.openxmlformats.org/officeDocument/2006/relationships/image" Target="../media/image5.png"/><Relationship Id="rId5" Type="http://schemas.microsoft.com/office/2007/relationships/media" Target="../media/media5.wav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6" Type="http://schemas.openxmlformats.org/officeDocument/2006/relationships/image" Target="../media/image5.png"/><Relationship Id="rId5" Type="http://schemas.microsoft.com/office/2007/relationships/media" Target="../media/media6.wav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av"/><Relationship Id="rId5" Type="http://schemas.openxmlformats.org/officeDocument/2006/relationships/image" Target="../media/image5.png"/><Relationship Id="rId4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av"/><Relationship Id="rId6" Type="http://schemas.openxmlformats.org/officeDocument/2006/relationships/image" Target="../media/image5.png"/><Relationship Id="rId5" Type="http://schemas.microsoft.com/office/2007/relationships/media" Target="../media/media8.wav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av"/><Relationship Id="rId6" Type="http://schemas.openxmlformats.org/officeDocument/2006/relationships/image" Target="../media/image5.png"/><Relationship Id="rId5" Type="http://schemas.microsoft.com/office/2007/relationships/media" Target="../media/media9.wav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What to Expect During Construction</a:t>
            </a:r>
            <a:endParaRPr lang="en-US" cap="small" dirty="0"/>
          </a:p>
        </p:txBody>
      </p:sp>
      <p:sp>
        <p:nvSpPr>
          <p:cNvPr id="921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46076" y="1126102"/>
            <a:ext cx="8440738" cy="509320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3074" name="Picture 2" descr="Cr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6805" y="1853825"/>
            <a:ext cx="3283099" cy="319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52414218"/>
              </p:ext>
            </p:extLst>
          </p:nvPr>
        </p:nvGraphicFramePr>
        <p:xfrm>
          <a:off x="633377" y="1029250"/>
          <a:ext cx="7649953" cy="5099968"/>
        </p:xfrm>
        <a:graphic>
          <a:graphicData uri="http://schemas.openxmlformats.org/presentationml/2006/ole">
            <p:oleObj spid="_x0000_s6168" name="Acrobat Document" r:id="rId6" imgW="32936760" imgH="21920760" progId="AcroExch.Document.DC">
              <p:embed/>
            </p:oleObj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7300"/>
    </mc:Choice>
    <mc:Fallback>
      <p:transition spd="slow" advTm="87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Pearce Creek Service Area</a:t>
            </a:r>
            <a:endParaRPr lang="en-US" altLang="en-US" cap="small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45906" y="1049338"/>
            <a:ext cx="8440738" cy="5093208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58586" y="837285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Laydown and Storage Area</a:t>
            </a:r>
            <a:endParaRPr lang="en-US" sz="23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4980" y="1274119"/>
            <a:ext cx="6757066" cy="5067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2166414"/>
      </p:ext>
    </p:extLst>
  </p:cSld>
  <p:clrMapOvr>
    <a:masterClrMapping/>
  </p:clrMapOvr>
  <p:transition spd="slow" advTm="56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Pearce Creek Service Area</a:t>
            </a:r>
            <a:endParaRPr lang="en-US" altLang="en-US" cap="small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45906" y="1049338"/>
            <a:ext cx="8440738" cy="5093208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58586" y="837285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Utility Mark-Out “Paint on the Ground”</a:t>
            </a:r>
            <a:endParaRPr lang="en-US" sz="23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6359" y="1268760"/>
            <a:ext cx="6752512" cy="50643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1766516"/>
      </p:ext>
    </p:extLst>
  </p:cSld>
  <p:clrMapOvr>
    <a:masterClrMapping/>
  </p:clrMapOvr>
  <p:transition spd="slow" advTm="41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Pearce Creek Service Area</a:t>
            </a:r>
            <a:endParaRPr lang="en-US" altLang="en-US" cap="small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58586" y="837285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“Stringing Out Pipe”</a:t>
            </a:r>
            <a:endParaRPr lang="en-US" sz="23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394" y="1377062"/>
            <a:ext cx="6612441" cy="495933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1423728"/>
      </p:ext>
    </p:extLst>
  </p:cSld>
  <p:clrMapOvr>
    <a:masterClrMapping/>
  </p:clrMapOvr>
  <p:transition spd="slow" advTm="19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Pearce Creek Service Area</a:t>
            </a:r>
            <a:endParaRPr lang="en-US" altLang="en-US" cap="small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58586" y="837285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Excavating for Pipe – Off Road</a:t>
            </a:r>
            <a:endParaRPr lang="en-US" sz="23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0466" y="1242211"/>
            <a:ext cx="6764298" cy="50732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1572464"/>
      </p:ext>
    </p:extLst>
  </p:cSld>
  <p:clrMapOvr>
    <a:masterClrMapping/>
  </p:clrMapOvr>
  <p:transition spd="slow" advTm="360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Pearce Creek Service Area</a:t>
            </a:r>
            <a:endParaRPr lang="en-US" altLang="en-US" cap="small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58586" y="837285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Excavating for Pipe – In Roadway</a:t>
            </a:r>
            <a:endParaRPr lang="en-US" sz="23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6662" y="1220350"/>
            <a:ext cx="6711905" cy="50339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9566908"/>
      </p:ext>
    </p:extLst>
  </p:cSld>
  <p:clrMapOvr>
    <a:masterClrMapping/>
  </p:clrMapOvr>
  <p:transition spd="slow" advTm="435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Pearce Creek Service Area</a:t>
            </a:r>
            <a:endParaRPr lang="en-US" altLang="en-US" cap="small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58586" y="837285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Damage to Existing Asphalt</a:t>
            </a:r>
            <a:endParaRPr lang="en-US" sz="23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473" y="1234957"/>
            <a:ext cx="6801915" cy="510143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8498860"/>
      </p:ext>
    </p:extLst>
  </p:cSld>
  <p:clrMapOvr>
    <a:masterClrMapping/>
  </p:clrMapOvr>
  <p:transition spd="slow" advTm="41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Pearce Creek Service Area</a:t>
            </a:r>
            <a:endParaRPr lang="en-US" altLang="en-US" cap="small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58586" y="837285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Year Round Work</a:t>
            </a:r>
            <a:endParaRPr lang="en-US" sz="23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515" y="2258870"/>
            <a:ext cx="5264133" cy="394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2727" y="816979"/>
            <a:ext cx="4844086" cy="363306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5638905"/>
      </p:ext>
    </p:extLst>
  </p:cSld>
  <p:clrMapOvr>
    <a:masterClrMapping/>
  </p:clrMapOvr>
  <p:transition spd="slow" advTm="28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Pearce Creek Service Area</a:t>
            </a:r>
            <a:endParaRPr lang="en-US" altLang="en-US" cap="small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881590" y="869352"/>
            <a:ext cx="3718359" cy="7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300" b="0" dirty="0" smtClean="0"/>
              <a:t>Pressure Testing / Disinfection / Flushing</a:t>
            </a:r>
            <a:endParaRPr lang="en-US" sz="23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402" y="1807213"/>
            <a:ext cx="4964100" cy="372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2103" y="1032390"/>
            <a:ext cx="3954541" cy="52727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7097377"/>
      </p:ext>
    </p:extLst>
  </p:cSld>
  <p:clrMapOvr>
    <a:masterClrMapping/>
  </p:clrMapOvr>
  <p:transition spd="slow" advTm="35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Pearce Creek Service Area</a:t>
            </a:r>
            <a:endParaRPr lang="en-US" altLang="en-US" cap="small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58586" y="837285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Asphalt Restoration – Box Out</a:t>
            </a:r>
            <a:endParaRPr lang="en-US" sz="23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81" y="1988840"/>
            <a:ext cx="4766294" cy="35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6689" y="1053022"/>
            <a:ext cx="3799955" cy="50666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3822432"/>
      </p:ext>
    </p:extLst>
  </p:cSld>
  <p:clrMapOvr>
    <a:masterClrMapping/>
  </p:clrMapOvr>
  <p:transition spd="slow" advTm="18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Pearce Creek Service Area</a:t>
            </a:r>
            <a:endParaRPr lang="en-US" altLang="en-US" cap="small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78421" y="881853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Asphalt Restoration - Patching</a:t>
            </a:r>
            <a:endParaRPr lang="en-US" sz="23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545" y="2258870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7025" y="863434"/>
            <a:ext cx="3989619" cy="53194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5769899"/>
      </p:ext>
    </p:extLst>
  </p:cSld>
  <p:clrMapOvr>
    <a:masterClrMapping/>
  </p:clrMapOvr>
  <p:transition spd="slow" advTm="9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Project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496841" y="4554124"/>
            <a:ext cx="8136031" cy="12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58585" y="908720"/>
            <a:ext cx="8428227" cy="50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 smtClean="0"/>
              <a:t>Transmission Main Project </a:t>
            </a:r>
          </a:p>
          <a:p>
            <a:pPr lvl="2"/>
            <a:r>
              <a:rPr lang="en-US" sz="2300" b="0" dirty="0" smtClean="0"/>
              <a:t>Bid Opened on January 22, 2016</a:t>
            </a:r>
          </a:p>
          <a:p>
            <a:pPr lvl="2"/>
            <a:r>
              <a:rPr lang="en-US" sz="2300" b="0" dirty="0" smtClean="0"/>
              <a:t>Apparent Low Bidder was Eastern States Construction</a:t>
            </a:r>
          </a:p>
          <a:p>
            <a:pPr lvl="2"/>
            <a:r>
              <a:rPr lang="en-US" sz="2300" b="0" dirty="0" smtClean="0"/>
              <a:t>Anticipated Start of Construction March/April  2016</a:t>
            </a:r>
          </a:p>
          <a:p>
            <a:pPr lvl="2"/>
            <a:r>
              <a:rPr lang="en-US" sz="2300" b="0" dirty="0" smtClean="0"/>
              <a:t>Anticipated Construction Duration – One Year</a:t>
            </a:r>
          </a:p>
          <a:p>
            <a:pPr lvl="2"/>
            <a:r>
              <a:rPr lang="en-US" sz="2300" b="0" dirty="0" smtClean="0"/>
              <a:t>Subsequent to the Award, a Detailed Construction Schedule to be Provided by the Selected Contractor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01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Pearce Creek Service Area</a:t>
            </a:r>
            <a:endParaRPr lang="en-US" altLang="en-US" cap="small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78421" y="881853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Grass Restoration – Seeding &amp; Mulch</a:t>
            </a:r>
            <a:endParaRPr lang="en-US" sz="23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271" y="1328847"/>
            <a:ext cx="6012160" cy="45091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1368" y="3113965"/>
            <a:ext cx="4005445" cy="300408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6475739"/>
      </p:ext>
    </p:extLst>
  </p:cSld>
  <p:clrMapOvr>
    <a:masterClrMapping/>
  </p:clrMapOvr>
  <p:transition spd="slow" advTm="19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46076" y="1126102"/>
            <a:ext cx="8440738" cy="509320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  <a:p>
            <a:pPr marL="0" indent="0" algn="ctr">
              <a:buFont typeface="Arial" charset="0"/>
              <a:buNone/>
            </a:pPr>
            <a:endParaRPr lang="en-US" altLang="en-US" dirty="0" smtClean="0"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076" y="881021"/>
            <a:ext cx="6255695" cy="46917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7115" y="3654025"/>
            <a:ext cx="3179698" cy="2565284"/>
          </a:xfrm>
          <a:prstGeom prst="rect">
            <a:avLst/>
          </a:prstGeom>
        </p:spPr>
      </p:pic>
      <p:sp>
        <p:nvSpPr>
          <p:cNvPr id="12" name="Title 4"/>
          <p:cNvSpPr>
            <a:spLocks noGrp="1"/>
          </p:cNvSpPr>
          <p:nvPr>
            <p:ph type="title"/>
          </p:nvPr>
        </p:nvSpPr>
        <p:spPr>
          <a:xfrm>
            <a:off x="346075" y="0"/>
            <a:ext cx="8440738" cy="750888"/>
          </a:xfrm>
        </p:spPr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On-Lot Construction – More to Come</a:t>
            </a:r>
            <a:endParaRPr lang="en-US" cap="small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2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7490"/>
    </mc:Choice>
    <mc:Fallback>
      <p:transition spd="slow" advTm="37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6075" y="1049338"/>
            <a:ext cx="8618537" cy="509320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2400" dirty="0" smtClean="0"/>
              <a:t>If you have any questions regarding the project please contact:</a:t>
            </a:r>
            <a:endParaRPr lang="en-US" sz="2400" b="1" dirty="0"/>
          </a:p>
          <a:p>
            <a:pPr marL="0" indent="0" algn="ctr">
              <a:buNone/>
            </a:pPr>
            <a:r>
              <a:rPr lang="en-US" sz="2400" b="1" dirty="0" smtClean="0"/>
              <a:t>Christopher Rogers</a:t>
            </a:r>
          </a:p>
          <a:p>
            <a:pPr marL="0" indent="0" algn="ctr">
              <a:buNone/>
            </a:pPr>
            <a:r>
              <a:rPr lang="en-US" sz="2400" b="1" dirty="0" smtClean="0">
                <a:hlinkClick r:id="rId3"/>
              </a:rPr>
              <a:t>Christopher.Rogers@aecom.com</a:t>
            </a:r>
            <a:endParaRPr lang="en-US" sz="2400" b="1" dirty="0" smtClean="0"/>
          </a:p>
          <a:p>
            <a:pPr marL="0" indent="0" algn="ctr">
              <a:buNone/>
            </a:pPr>
            <a:r>
              <a:rPr lang="en-US" sz="2400" b="1" dirty="0" smtClean="0"/>
              <a:t>302-781-5945</a:t>
            </a:r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THANK YOU</a:t>
            </a:r>
          </a:p>
          <a:p>
            <a:pPr marL="0" indent="0" algn="ctr">
              <a:buNone/>
            </a:pPr>
            <a:endParaRPr lang="en-US" sz="2400" b="1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What to Expect During Construction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667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503"/>
    </mc:Choice>
    <mc:Fallback>
      <p:transition spd="slow" advTm="1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Project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496841" y="4554124"/>
            <a:ext cx="8136031" cy="12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58585" y="908720"/>
            <a:ext cx="8428227" cy="50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 smtClean="0"/>
              <a:t>Distribution System Project</a:t>
            </a:r>
          </a:p>
          <a:p>
            <a:pPr lvl="2"/>
            <a:r>
              <a:rPr lang="en-US" sz="2300" b="0" dirty="0" smtClean="0"/>
              <a:t>Bids to be Opened on February 19, 2016</a:t>
            </a:r>
          </a:p>
          <a:p>
            <a:pPr lvl="2"/>
            <a:r>
              <a:rPr lang="en-US" sz="2300" b="0" dirty="0"/>
              <a:t>Anticipated Start of Construction </a:t>
            </a:r>
            <a:r>
              <a:rPr lang="en-US" sz="2300" b="0" dirty="0" smtClean="0"/>
              <a:t>April 2016</a:t>
            </a:r>
            <a:endParaRPr lang="en-US" sz="2300" b="0" dirty="0"/>
          </a:p>
          <a:p>
            <a:pPr lvl="2"/>
            <a:r>
              <a:rPr lang="en-US" sz="2300" b="0" dirty="0"/>
              <a:t>Anticipated Construction Duration – One Year</a:t>
            </a:r>
          </a:p>
          <a:p>
            <a:pPr lvl="2"/>
            <a:r>
              <a:rPr lang="en-US" sz="2300" b="0" dirty="0"/>
              <a:t>Subsequent to the Award, a Detailed Construction Schedule to be Provided by the Selected </a:t>
            </a:r>
            <a:r>
              <a:rPr lang="en-US" sz="2300" b="0" dirty="0" smtClean="0"/>
              <a:t>Contractor</a:t>
            </a:r>
            <a:endParaRPr lang="en-US" sz="2300" b="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8996923"/>
      </p:ext>
    </p:extLst>
  </p:cSld>
  <p:clrMapOvr>
    <a:masterClrMapping/>
  </p:clrMapOvr>
  <p:transition spd="slow" advTm="358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Project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7" name="Text Placeholder 4"/>
          <p:cNvSpPr txBox="1">
            <a:spLocks/>
          </p:cNvSpPr>
          <p:nvPr/>
        </p:nvSpPr>
        <p:spPr bwMode="auto">
          <a:xfrm>
            <a:off x="496841" y="4554124"/>
            <a:ext cx="8136031" cy="12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358585" y="908720"/>
            <a:ext cx="8428227" cy="504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dirty="0" smtClean="0"/>
              <a:t>On-Lot System Project</a:t>
            </a:r>
          </a:p>
          <a:p>
            <a:pPr lvl="2"/>
            <a:r>
              <a:rPr lang="en-US" sz="2300" b="0" dirty="0" smtClean="0"/>
              <a:t>Contract Documents are being Finalized</a:t>
            </a:r>
          </a:p>
          <a:p>
            <a:pPr lvl="2"/>
            <a:r>
              <a:rPr lang="en-US" sz="2300" b="0" dirty="0" smtClean="0"/>
              <a:t>Project Bidding and Start of Construction to Coincide as Close as Possible with Substantial Completion of the Distribution Project</a:t>
            </a:r>
          </a:p>
          <a:p>
            <a:pPr lvl="2"/>
            <a:r>
              <a:rPr lang="en-US" sz="2300" b="0" dirty="0" smtClean="0"/>
              <a:t>Anticipated </a:t>
            </a:r>
            <a:r>
              <a:rPr lang="en-US" sz="2300" b="0" dirty="0"/>
              <a:t>Construction Duration </a:t>
            </a:r>
            <a:r>
              <a:rPr lang="en-US" sz="2300" b="0" dirty="0" smtClean="0"/>
              <a:t>– Nine Months</a:t>
            </a:r>
          </a:p>
          <a:p>
            <a:pPr lvl="2"/>
            <a:r>
              <a:rPr lang="en-US" sz="2300" b="0" dirty="0" smtClean="0"/>
              <a:t>Preliminary Projections for Project Completion – End of December 2017</a:t>
            </a:r>
            <a:endParaRPr lang="en-US" sz="2300" b="0" dirty="0"/>
          </a:p>
          <a:p>
            <a:pPr lvl="2"/>
            <a:r>
              <a:rPr lang="en-US" sz="2300" b="0" dirty="0"/>
              <a:t>Subsequent to the Award, a Detailed Construction Schedule to be Provided by the Selected </a:t>
            </a:r>
            <a:r>
              <a:rPr lang="en-US" sz="2300" b="0" dirty="0" smtClean="0"/>
              <a:t>Contractor</a:t>
            </a:r>
            <a:endParaRPr lang="en-US" sz="2300" b="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5782379"/>
      </p:ext>
    </p:extLst>
  </p:cSld>
  <p:clrMapOvr>
    <a:masterClrMapping/>
  </p:clrMapOvr>
  <p:transition spd="slow" advTm="37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Distribution System – Concurrent with Transmission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58586" y="837285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Traffic Delays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615" y="1268436"/>
            <a:ext cx="6744712" cy="505853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8768751"/>
      </p:ext>
    </p:extLst>
  </p:cSld>
  <p:clrMapOvr>
    <a:masterClrMapping/>
  </p:clrMapOvr>
  <p:transition spd="slow" advTm="26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Concurrent with Transmission</a:t>
            </a:r>
            <a:endParaRPr lang="en-US" altLang="en-US" cap="small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45906" y="1049338"/>
            <a:ext cx="8440738" cy="5093208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58586" y="837285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Temporary Lane Closures</a:t>
            </a:r>
          </a:p>
          <a:p>
            <a:pPr marL="0" indent="0">
              <a:buNone/>
            </a:pPr>
            <a:endParaRPr lang="en-US" sz="23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5529" y="1252516"/>
            <a:ext cx="6714171" cy="50356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3301016"/>
      </p:ext>
    </p:extLst>
  </p:cSld>
  <p:clrMapOvr>
    <a:masterClrMapping/>
  </p:clrMapOvr>
  <p:transition spd="slow" advTm="331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 smtClean="0">
                <a:latin typeface="Arial" charset="0"/>
                <a:ea typeface="ＭＳ Ｐゴシック" pitchFamily="34" charset="-128"/>
              </a:rPr>
              <a:t>Distribution System – Pearce Creek Service Area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58586" y="837285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Documentation of Existing Conditions</a:t>
            </a:r>
          </a:p>
          <a:p>
            <a:r>
              <a:rPr lang="en-US" sz="2300" b="0" dirty="0" smtClean="0"/>
              <a:t>Preconstruction Video </a:t>
            </a:r>
          </a:p>
          <a:p>
            <a:r>
              <a:rPr lang="en-US" sz="2300" b="0" dirty="0" smtClean="0"/>
              <a:t>Used to Determine if Contractor is Responsible for Damage to Public or Private Property</a:t>
            </a:r>
          </a:p>
          <a:p>
            <a:r>
              <a:rPr lang="en-US" sz="2300" b="0" dirty="0" smtClean="0"/>
              <a:t>If Damage Occurs, Contractor Must Restore to Original or Better Conditions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7556836"/>
      </p:ext>
    </p:extLst>
  </p:cSld>
  <p:clrMapOvr>
    <a:masterClrMapping/>
  </p:clrMapOvr>
  <p:transition spd="slow" advTm="37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Pearce Creek Service Area</a:t>
            </a:r>
            <a:endParaRPr lang="en-US" altLang="en-US" cap="small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45906" y="1049338"/>
            <a:ext cx="8440738" cy="5093208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58586" y="837285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Construction Layout</a:t>
            </a:r>
            <a:endParaRPr lang="en-US" sz="2300" b="0" dirty="0"/>
          </a:p>
          <a:p>
            <a:pPr marL="0" indent="0">
              <a:buNone/>
            </a:pPr>
            <a:endParaRPr lang="en-US" sz="2300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0475" y="1355618"/>
            <a:ext cx="6584280" cy="493821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97865"/>
      </p:ext>
    </p:extLst>
  </p:cSld>
  <p:clrMapOvr>
    <a:masterClrMapping/>
  </p:clrMapOvr>
  <p:transition spd="slow" advTm="23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small" dirty="0">
                <a:latin typeface="Arial" charset="0"/>
                <a:ea typeface="ＭＳ Ｐゴシック" pitchFamily="34" charset="-128"/>
              </a:rPr>
              <a:t>Distribution System – Pearce Creek Service Area</a:t>
            </a:r>
            <a:endParaRPr lang="en-US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45906" y="1049338"/>
            <a:ext cx="8440738" cy="5093208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58586" y="837285"/>
            <a:ext cx="8428058" cy="4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4950" indent="-234950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  <a:lvl2pPr marL="463550" indent="-1762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2pPr>
            <a:lvl3pPr marL="741363" indent="-163513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92000"/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3pPr>
            <a:lvl4pPr marL="1030288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4pPr>
            <a:lvl5pPr marL="1319213" indent="-174625" algn="l" defTabSz="457200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b="0" dirty="0" smtClean="0"/>
              <a:t>Layout, Stake at House Connection</a:t>
            </a:r>
            <a:endParaRPr lang="en-US" sz="2300" b="0" dirty="0"/>
          </a:p>
          <a:p>
            <a:pPr marL="0" indent="0">
              <a:buNone/>
            </a:pPr>
            <a:endParaRPr lang="en-US" sz="23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3365" y="1438617"/>
            <a:ext cx="6494270" cy="48707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6917347"/>
      </p:ext>
    </p:extLst>
  </p:cSld>
  <p:clrMapOvr>
    <a:masterClrMapping/>
  </p:clrMapOvr>
  <p:transition spd="slow" advTm="402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2011.08 URS Presentation Template">
  <a:themeElements>
    <a:clrScheme name="URS color palette">
      <a:dk1>
        <a:sysClr val="windowText" lastClr="000000"/>
      </a:dk1>
      <a:lt1>
        <a:srgbClr val="FFFFFF"/>
      </a:lt1>
      <a:dk2>
        <a:srgbClr val="0C479D"/>
      </a:dk2>
      <a:lt2>
        <a:srgbClr val="FFFFFF"/>
      </a:lt2>
      <a:accent1>
        <a:srgbClr val="0C479D"/>
      </a:accent1>
      <a:accent2>
        <a:srgbClr val="E8941A"/>
      </a:accent2>
      <a:accent3>
        <a:srgbClr val="439639"/>
      </a:accent3>
      <a:accent4>
        <a:srgbClr val="C41230"/>
      </a:accent4>
      <a:accent5>
        <a:srgbClr val="002B5C"/>
      </a:accent5>
      <a:accent6>
        <a:srgbClr val="004813"/>
      </a:accent6>
      <a:hlink>
        <a:srgbClr val="B95915"/>
      </a:hlink>
      <a:folHlink>
        <a:srgbClr val="8B0F0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6C722993A04F459DB8A74FA40C79D5" ma:contentTypeVersion="8" ma:contentTypeDescription="Create a new document." ma:contentTypeScope="" ma:versionID="31083891d0d745edc8d6a8252eb2fad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dd111d5773456ba7c217f2d2a40183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9DC903-487F-4AF1-9DB3-C67F084BD4C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427D361A-82A7-4E80-804B-D42994FF74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7D5F34A-96F2-41EA-B748-7D881BAA61E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487F344-03D9-4B49-B030-7E6037153F5E}">
  <ds:schemaRefs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2475</TotalTime>
  <Words>416</Words>
  <Application>Microsoft Office PowerPoint</Application>
  <PresentationFormat>On-screen Show (4:3)</PresentationFormat>
  <Paragraphs>102</Paragraphs>
  <Slides>22</Slides>
  <Notes>21</Notes>
  <HiddenSlides>0</HiddenSlides>
  <MMClips>22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1_2011.08 URS Presentation Template</vt:lpstr>
      <vt:lpstr>Acrobat Document</vt:lpstr>
      <vt:lpstr>What to Expect During Construction</vt:lpstr>
      <vt:lpstr>Project Status</vt:lpstr>
      <vt:lpstr>Project Status</vt:lpstr>
      <vt:lpstr>Project Status</vt:lpstr>
      <vt:lpstr>Distribution System – Concurrent with Transmission</vt:lpstr>
      <vt:lpstr>Distribution System – Concurrent with Transmission</vt:lpstr>
      <vt:lpstr>Distribution System – Pearce Creek Service Area</vt:lpstr>
      <vt:lpstr>Distribution System – Pearce Creek Service Area</vt:lpstr>
      <vt:lpstr>Distribution System – Pearce Creek Service Area</vt:lpstr>
      <vt:lpstr>Distribution System – Pearce Creek Service Area</vt:lpstr>
      <vt:lpstr>Distribution System – Pearce Creek Service Area</vt:lpstr>
      <vt:lpstr>Distribution System – Pearce Creek Service Area</vt:lpstr>
      <vt:lpstr>Distribution System – Pearce Creek Service Area</vt:lpstr>
      <vt:lpstr>Distribution System – Pearce Creek Service Area</vt:lpstr>
      <vt:lpstr>Distribution System – Pearce Creek Service Area</vt:lpstr>
      <vt:lpstr>Distribution System – Pearce Creek Service Area</vt:lpstr>
      <vt:lpstr>Distribution System – Pearce Creek Service Area</vt:lpstr>
      <vt:lpstr>Distribution System – Pearce Creek Service Area</vt:lpstr>
      <vt:lpstr>Distribution System – Pearce Creek Service Area</vt:lpstr>
      <vt:lpstr>Distribution System – Pearce Creek Service Area</vt:lpstr>
      <vt:lpstr>On-Lot Construction – More to Come</vt:lpstr>
      <vt:lpstr>What to Expect During Construction</vt:lpstr>
    </vt:vector>
  </TitlesOfParts>
  <Company>Strategy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URS</dc:title>
  <dc:creator>Ed Walter</dc:creator>
  <cp:lastModifiedBy>ccarr</cp:lastModifiedBy>
  <cp:revision>389</cp:revision>
  <cp:lastPrinted>2014-09-24T16:17:16Z</cp:lastPrinted>
  <dcterms:created xsi:type="dcterms:W3CDTF">2011-09-01T15:17:55Z</dcterms:created>
  <dcterms:modified xsi:type="dcterms:W3CDTF">2016-02-25T15:38:55Z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ategory">
    <vt:lpwstr>general</vt:lpwstr>
  </property>
</Properties>
</file>